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3" r:id="rId3"/>
    <p:sldMasterId id="2147483664" r:id="rId4"/>
    <p:sldMasterId id="2147483665" r:id="rId5"/>
    <p:sldMasterId id="2147483666" r:id="rId6"/>
    <p:sldMasterId id="2147483667" r:id="rId7"/>
    <p:sldMasterId id="2147483668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</p:sldIdLst>
  <p:sldSz cy="6858000" cx="9144000"/>
  <p:notesSz cx="6858000" cy="9296400"/>
  <p:embeddedFontLst>
    <p:embeddedFont>
      <p:font typeface="Arial Black"/>
      <p:regular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1.xml"/><Relationship Id="rId22" Type="http://schemas.openxmlformats.org/officeDocument/2006/relationships/slide" Target="slides/slide13.xml"/><Relationship Id="rId21" Type="http://schemas.openxmlformats.org/officeDocument/2006/relationships/slide" Target="slides/slide12.xml"/><Relationship Id="rId24" Type="http://schemas.openxmlformats.org/officeDocument/2006/relationships/slide" Target="slides/slide15.xml"/><Relationship Id="rId23" Type="http://schemas.openxmlformats.org/officeDocument/2006/relationships/slide" Target="slides/slide14.xml"/><Relationship Id="rId1" Type="http://schemas.openxmlformats.org/officeDocument/2006/relationships/theme" Target="theme/theme7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notesMaster" Target="notesMasters/notesMaster1.xml"/><Relationship Id="rId26" Type="http://schemas.openxmlformats.org/officeDocument/2006/relationships/slide" Target="slides/slide17.xml"/><Relationship Id="rId25" Type="http://schemas.openxmlformats.org/officeDocument/2006/relationships/slide" Target="slides/slide16.xml"/><Relationship Id="rId28" Type="http://schemas.openxmlformats.org/officeDocument/2006/relationships/slide" Target="slides/slide19.xml"/><Relationship Id="rId27" Type="http://schemas.openxmlformats.org/officeDocument/2006/relationships/slide" Target="slides/slide18.xml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29" Type="http://schemas.openxmlformats.org/officeDocument/2006/relationships/slide" Target="slides/slide20.xml"/><Relationship Id="rId7" Type="http://schemas.openxmlformats.org/officeDocument/2006/relationships/slideMaster" Target="slideMasters/slideMaster5.xml"/><Relationship Id="rId8" Type="http://schemas.openxmlformats.org/officeDocument/2006/relationships/slideMaster" Target="slideMasters/slideMaster6.xml"/><Relationship Id="rId31" Type="http://schemas.openxmlformats.org/officeDocument/2006/relationships/slide" Target="slides/slide22.xml"/><Relationship Id="rId30" Type="http://schemas.openxmlformats.org/officeDocument/2006/relationships/slide" Target="slides/slide21.xml"/><Relationship Id="rId11" Type="http://schemas.openxmlformats.org/officeDocument/2006/relationships/slide" Target="slides/slide2.xml"/><Relationship Id="rId33" Type="http://schemas.openxmlformats.org/officeDocument/2006/relationships/slide" Target="slides/slide24.xml"/><Relationship Id="rId10" Type="http://schemas.openxmlformats.org/officeDocument/2006/relationships/slide" Target="slides/slide1.xml"/><Relationship Id="rId32" Type="http://schemas.openxmlformats.org/officeDocument/2006/relationships/slide" Target="slides/slide23.xml"/><Relationship Id="rId13" Type="http://schemas.openxmlformats.org/officeDocument/2006/relationships/slide" Target="slides/slide4.xml"/><Relationship Id="rId35" Type="http://schemas.openxmlformats.org/officeDocument/2006/relationships/slide" Target="slides/slide26.xml"/><Relationship Id="rId12" Type="http://schemas.openxmlformats.org/officeDocument/2006/relationships/slide" Target="slides/slide3.xml"/><Relationship Id="rId34" Type="http://schemas.openxmlformats.org/officeDocument/2006/relationships/slide" Target="slides/slide25.xml"/><Relationship Id="rId15" Type="http://schemas.openxmlformats.org/officeDocument/2006/relationships/slide" Target="slides/slide6.xml"/><Relationship Id="rId37" Type="http://schemas.openxmlformats.org/officeDocument/2006/relationships/slide" Target="slides/slide28.xml"/><Relationship Id="rId14" Type="http://schemas.openxmlformats.org/officeDocument/2006/relationships/slide" Target="slides/slide5.xml"/><Relationship Id="rId36" Type="http://schemas.openxmlformats.org/officeDocument/2006/relationships/slide" Target="slides/slide27.xml"/><Relationship Id="rId17" Type="http://schemas.openxmlformats.org/officeDocument/2006/relationships/slide" Target="slides/slide8.xml"/><Relationship Id="rId16" Type="http://schemas.openxmlformats.org/officeDocument/2006/relationships/slide" Target="slides/slide7.xml"/><Relationship Id="rId38" Type="http://schemas.openxmlformats.org/officeDocument/2006/relationships/font" Target="fonts/ArialBlack-regular.fntdata"/><Relationship Id="rId19" Type="http://schemas.openxmlformats.org/officeDocument/2006/relationships/slide" Target="slides/slide10.xml"/><Relationship Id="rId18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829675"/>
            <a:ext cx="2971799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829675"/>
            <a:ext cx="2971799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Noto Sans Symbols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/>
        </p:nvSpPr>
        <p:spPr>
          <a:xfrm>
            <a:off x="3884612" y="8829675"/>
            <a:ext cx="2971799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Noto Sans Symbols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>
            <p:ph idx="2" type="sldImg"/>
          </p:nvPr>
        </p:nvSpPr>
        <p:spPr>
          <a:xfrm>
            <a:off x="11049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" name="Shape 266"/>
          <p:cNvSpPr txBox="1"/>
          <p:nvPr>
            <p:ph idx="12" type="sldNum"/>
          </p:nvPr>
        </p:nvSpPr>
        <p:spPr>
          <a:xfrm>
            <a:off x="3884612" y="8829675"/>
            <a:ext cx="2971799" cy="4650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Noto Sans Symbols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" name="Shape 272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9" name="Shape 279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6" name="Shape 296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2" name="Shape 312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" name="Shape 318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" name="Shape 324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" name="Shape 332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11049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 txBox="1"/>
          <p:nvPr>
            <p:ph idx="12" type="sldNum"/>
          </p:nvPr>
        </p:nvSpPr>
        <p:spPr>
          <a:xfrm>
            <a:off x="3884612" y="8829675"/>
            <a:ext cx="2971799" cy="4650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Noto Sans Symbols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1" name="Shape 341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0" name="Shape 350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6" name="Shape 356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2" name="Shape 362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/>
          <p:nvPr>
            <p:ph idx="2" type="sldImg"/>
          </p:nvPr>
        </p:nvSpPr>
        <p:spPr>
          <a:xfrm>
            <a:off x="11049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Shape 369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0" name="Shape 370"/>
          <p:cNvSpPr txBox="1"/>
          <p:nvPr>
            <p:ph idx="12" type="sldNum"/>
          </p:nvPr>
        </p:nvSpPr>
        <p:spPr>
          <a:xfrm>
            <a:off x="3884612" y="8829675"/>
            <a:ext cx="2971799" cy="4650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Noto Sans Symbols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/>
          <p:nvPr>
            <p:ph idx="2" type="sldImg"/>
          </p:nvPr>
        </p:nvSpPr>
        <p:spPr>
          <a:xfrm>
            <a:off x="11049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Shape 376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7" name="Shape 377"/>
          <p:cNvSpPr txBox="1"/>
          <p:nvPr>
            <p:ph idx="12" type="sldNum"/>
          </p:nvPr>
        </p:nvSpPr>
        <p:spPr>
          <a:xfrm>
            <a:off x="3884612" y="8829675"/>
            <a:ext cx="2971799" cy="4650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Noto Sans Symbols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" name="Shape 383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" name="Shape 390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7" name="Shape 397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>
            <p:ph idx="2" type="sldImg"/>
          </p:nvPr>
        </p:nvSpPr>
        <p:spPr>
          <a:xfrm>
            <a:off x="11049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0" name="Shape 230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11049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 txBox="1"/>
          <p:nvPr>
            <p:ph idx="12" type="sldNum"/>
          </p:nvPr>
        </p:nvSpPr>
        <p:spPr>
          <a:xfrm>
            <a:off x="3884612" y="8829675"/>
            <a:ext cx="2971799" cy="4650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Noto Sans Symbols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x="1104900" y="696912"/>
            <a:ext cx="4648200" cy="3486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" name="Shape 245"/>
          <p:cNvSpPr txBox="1"/>
          <p:nvPr>
            <p:ph idx="12" type="sldNum"/>
          </p:nvPr>
        </p:nvSpPr>
        <p:spPr>
          <a:xfrm>
            <a:off x="3884612" y="8829675"/>
            <a:ext cx="2971799" cy="4650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Noto Sans Symbols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416425"/>
            <a:ext cx="5486399" cy="4183061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>
            <p:ph idx="2" type="sldImg"/>
          </p:nvPr>
        </p:nvSpPr>
        <p:spPr>
          <a:xfrm>
            <a:off x="1104900" y="696912"/>
            <a:ext cx="4648199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990600" y="1905000"/>
            <a:ext cx="7772400" cy="1736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5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990600" y="3962400"/>
            <a:ext cx="6781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9906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468687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5" name="Shape 145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Shape 147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1" i="0" lang="en-US" sz="1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6" name="Shape 166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7" name="Shape 167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8" name="Shape 168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1" i="0" lang="en-US" sz="1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7" name="Shape 187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8" name="Shape 188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9" name="Shape 189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1" i="0" lang="en-US" sz="1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1" i="0" lang="en-US" sz="1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838200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2" type="body"/>
          </p:nvPr>
        </p:nvSpPr>
        <p:spPr>
          <a:xfrm>
            <a:off x="4918075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 rot="5400000">
            <a:off x="4871243" y="2121693"/>
            <a:ext cx="5851525" cy="2097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x="600869" y="100805"/>
            <a:ext cx="5851525" cy="61388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 rot="5400000">
            <a:off x="2746374" y="-3175"/>
            <a:ext cx="4190999" cy="80073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91" name="Shape 91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11" Type="http://schemas.openxmlformats.org/officeDocument/2006/relationships/theme" Target="../theme/theme6.xml"/><Relationship Id="rId10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1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5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2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319087" y="1752600"/>
            <a:ext cx="8824913" cy="5129212"/>
            <a:chOff x="319087" y="1752600"/>
            <a:chExt cx="8824913" cy="5129212"/>
          </a:xfrm>
        </p:grpSpPr>
        <p:sp>
          <p:nvSpPr>
            <p:cNvPr id="11" name="Shape 11"/>
            <p:cNvSpPr/>
            <p:nvPr/>
          </p:nvSpPr>
          <p:spPr>
            <a:xfrm>
              <a:off x="333375" y="1752600"/>
              <a:ext cx="8810625" cy="5105399"/>
            </a:xfrm>
            <a:custGeom>
              <a:pathLst>
                <a:path extrusionOk="0" h="120000" w="120000">
                  <a:moveTo>
                    <a:pt x="7243" y="0"/>
                  </a:moveTo>
                  <a:lnTo>
                    <a:pt x="7200" y="48134"/>
                  </a:lnTo>
                  <a:lnTo>
                    <a:pt x="0" y="48134"/>
                  </a:lnTo>
                  <a:lnTo>
                    <a:pt x="129" y="119776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7243" y="0"/>
                  </a:lnTo>
                  <a:lnTo>
                    <a:pt x="7243" y="0"/>
                  </a:lnTo>
                  <a:close/>
                </a:path>
              </a:pathLst>
            </a:custGeom>
            <a:solidFill>
              <a:schemeClr val="dk1">
                <a:alpha val="39607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838200" y="3810000"/>
              <a:ext cx="8305799" cy="30480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319087" y="3773487"/>
              <a:ext cx="5484812" cy="4603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6600">
                    <a:alpha val="0"/>
                  </a:srgbClr>
                </a:gs>
                <a:gs pos="100000">
                  <a:srgbClr val="005400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838200" y="1752600"/>
              <a:ext cx="7769225" cy="4603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6600">
                    <a:alpha val="0"/>
                  </a:srgbClr>
                </a:gs>
                <a:gs pos="100000">
                  <a:srgbClr val="005400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319087" y="3773487"/>
              <a:ext cx="47625" cy="3108325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19999"/>
                  </a:lnTo>
                  <a:lnTo>
                    <a:pt x="116000" y="119999"/>
                  </a:lnTo>
                  <a:lnTo>
                    <a:pt x="120000" y="22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rgbClr val="006600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838200" y="1752600"/>
              <a:ext cx="46036" cy="511968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11724" y="149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rgbClr val="006600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Shape 17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9906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468687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319087" y="1828800"/>
            <a:ext cx="8824913" cy="5029200"/>
            <a:chOff x="319087" y="1828800"/>
            <a:chExt cx="8824913" cy="5029200"/>
          </a:xfrm>
        </p:grpSpPr>
        <p:sp>
          <p:nvSpPr>
            <p:cNvPr id="30" name="Shape 30"/>
            <p:cNvSpPr/>
            <p:nvPr/>
          </p:nvSpPr>
          <p:spPr>
            <a:xfrm>
              <a:off x="838200" y="4618037"/>
              <a:ext cx="8305799" cy="223996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333375" y="1828800"/>
              <a:ext cx="8810625" cy="5029199"/>
            </a:xfrm>
            <a:custGeom>
              <a:pathLst>
                <a:path extrusionOk="0" h="120000" w="120000">
                  <a:moveTo>
                    <a:pt x="7135" y="66818"/>
                  </a:moveTo>
                  <a:lnTo>
                    <a:pt x="0" y="66818"/>
                  </a:lnTo>
                  <a:lnTo>
                    <a:pt x="0" y="119999"/>
                  </a:lnTo>
                  <a:lnTo>
                    <a:pt x="120000" y="119999"/>
                  </a:lnTo>
                  <a:lnTo>
                    <a:pt x="120000" y="0"/>
                  </a:lnTo>
                  <a:lnTo>
                    <a:pt x="7135" y="0"/>
                  </a:lnTo>
                  <a:lnTo>
                    <a:pt x="7135" y="66818"/>
                  </a:ln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838200" y="4654550"/>
              <a:ext cx="8305799" cy="220345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838200" y="1828800"/>
              <a:ext cx="7313612" cy="4603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6600">
                    <a:alpha val="0"/>
                  </a:srgbClr>
                </a:gs>
                <a:gs pos="100000">
                  <a:srgbClr val="005400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838200" y="1828800"/>
              <a:ext cx="46036" cy="283368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11724" y="149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836612" y="4610100"/>
              <a:ext cx="46036" cy="2247900"/>
            </a:xfrm>
            <a:custGeom>
              <a:pathLst>
                <a:path extrusionOk="0" h="120000" w="120000">
                  <a:moveTo>
                    <a:pt x="0" y="119999"/>
                  </a:moveTo>
                  <a:lnTo>
                    <a:pt x="120000" y="119999"/>
                  </a:lnTo>
                  <a:lnTo>
                    <a:pt x="115862" y="2033"/>
                  </a:lnTo>
                  <a:lnTo>
                    <a:pt x="0" y="0"/>
                  </a:lnTo>
                  <a:lnTo>
                    <a:pt x="0" y="119999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rgbClr val="006600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>
              <a:off x="319087" y="4610100"/>
              <a:ext cx="4570411" cy="4603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6600">
                    <a:alpha val="0"/>
                  </a:srgbClr>
                </a:gs>
                <a:gs pos="100000">
                  <a:srgbClr val="005400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319087" y="4610100"/>
              <a:ext cx="47625" cy="22479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19999"/>
                  </a:lnTo>
                  <a:lnTo>
                    <a:pt x="116000" y="119999"/>
                  </a:lnTo>
                  <a:lnTo>
                    <a:pt x="120000" y="22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rgbClr val="006600">
                    <a:alpha val="9803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Shape 38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1" i="0" lang="en-US" sz="1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319087" y="1828800"/>
            <a:ext cx="8824913" cy="5029200"/>
            <a:chOff x="319087" y="1828800"/>
            <a:chExt cx="8824913" cy="5029200"/>
          </a:xfrm>
        </p:grpSpPr>
        <p:sp>
          <p:nvSpPr>
            <p:cNvPr id="51" name="Shape 51"/>
            <p:cNvSpPr/>
            <p:nvPr/>
          </p:nvSpPr>
          <p:spPr>
            <a:xfrm>
              <a:off x="838200" y="4618037"/>
              <a:ext cx="8305799" cy="223996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Shape 52"/>
            <p:cNvSpPr/>
            <p:nvPr/>
          </p:nvSpPr>
          <p:spPr>
            <a:xfrm>
              <a:off x="333375" y="1828800"/>
              <a:ext cx="8810625" cy="5029199"/>
            </a:xfrm>
            <a:custGeom>
              <a:pathLst>
                <a:path extrusionOk="0" h="120000" w="120000">
                  <a:moveTo>
                    <a:pt x="7135" y="66818"/>
                  </a:moveTo>
                  <a:lnTo>
                    <a:pt x="0" y="66818"/>
                  </a:lnTo>
                  <a:lnTo>
                    <a:pt x="0" y="119999"/>
                  </a:lnTo>
                  <a:lnTo>
                    <a:pt x="120000" y="119999"/>
                  </a:lnTo>
                  <a:lnTo>
                    <a:pt x="120000" y="0"/>
                  </a:lnTo>
                  <a:lnTo>
                    <a:pt x="7135" y="0"/>
                  </a:lnTo>
                  <a:lnTo>
                    <a:pt x="7135" y="66818"/>
                  </a:ln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838200" y="4654550"/>
              <a:ext cx="8305799" cy="220345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838200" y="1828800"/>
              <a:ext cx="7313612" cy="4603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6600">
                    <a:alpha val="0"/>
                  </a:srgbClr>
                </a:gs>
                <a:gs pos="100000">
                  <a:srgbClr val="005400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838200" y="1828800"/>
              <a:ext cx="46036" cy="283368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11724" y="149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836612" y="4610100"/>
              <a:ext cx="46036" cy="2247900"/>
            </a:xfrm>
            <a:custGeom>
              <a:pathLst>
                <a:path extrusionOk="0" h="120000" w="120000">
                  <a:moveTo>
                    <a:pt x="0" y="119999"/>
                  </a:moveTo>
                  <a:lnTo>
                    <a:pt x="120000" y="119999"/>
                  </a:lnTo>
                  <a:lnTo>
                    <a:pt x="115862" y="2033"/>
                  </a:lnTo>
                  <a:lnTo>
                    <a:pt x="0" y="0"/>
                  </a:lnTo>
                  <a:lnTo>
                    <a:pt x="0" y="119999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rgbClr val="006600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319087" y="4610100"/>
              <a:ext cx="4570411" cy="4603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6600">
                    <a:alpha val="0"/>
                  </a:srgbClr>
                </a:gs>
                <a:gs pos="100000">
                  <a:srgbClr val="005400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319087" y="4610100"/>
              <a:ext cx="47625" cy="22479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19999"/>
                  </a:lnTo>
                  <a:lnTo>
                    <a:pt x="116000" y="119999"/>
                  </a:lnTo>
                  <a:lnTo>
                    <a:pt x="120000" y="22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rgbClr val="006600">
                    <a:alpha val="9803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9" name="Shape 59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319087" y="1828800"/>
            <a:ext cx="8824913" cy="5029200"/>
            <a:chOff x="319087" y="1828800"/>
            <a:chExt cx="8824913" cy="5029200"/>
          </a:xfrm>
        </p:grpSpPr>
        <p:sp>
          <p:nvSpPr>
            <p:cNvPr id="129" name="Shape 129"/>
            <p:cNvSpPr/>
            <p:nvPr/>
          </p:nvSpPr>
          <p:spPr>
            <a:xfrm>
              <a:off x="838200" y="4618037"/>
              <a:ext cx="8305799" cy="223996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333375" y="1828800"/>
              <a:ext cx="8810625" cy="5029199"/>
            </a:xfrm>
            <a:custGeom>
              <a:pathLst>
                <a:path extrusionOk="0" h="120000" w="120000">
                  <a:moveTo>
                    <a:pt x="7135" y="66818"/>
                  </a:moveTo>
                  <a:lnTo>
                    <a:pt x="0" y="66818"/>
                  </a:lnTo>
                  <a:lnTo>
                    <a:pt x="0" y="119999"/>
                  </a:lnTo>
                  <a:lnTo>
                    <a:pt x="120000" y="119999"/>
                  </a:lnTo>
                  <a:lnTo>
                    <a:pt x="120000" y="0"/>
                  </a:lnTo>
                  <a:lnTo>
                    <a:pt x="7135" y="0"/>
                  </a:lnTo>
                  <a:lnTo>
                    <a:pt x="7135" y="66818"/>
                  </a:ln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838200" y="4654550"/>
              <a:ext cx="8305799" cy="220345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>
              <a:off x="838200" y="1828800"/>
              <a:ext cx="7313612" cy="4603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6600">
                    <a:alpha val="0"/>
                  </a:srgbClr>
                </a:gs>
                <a:gs pos="100000">
                  <a:srgbClr val="005400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>
              <a:off x="838200" y="1828800"/>
              <a:ext cx="46036" cy="283368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11724" y="149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>
              <a:off x="836612" y="4610100"/>
              <a:ext cx="46036" cy="2247900"/>
            </a:xfrm>
            <a:custGeom>
              <a:pathLst>
                <a:path extrusionOk="0" h="120000" w="120000">
                  <a:moveTo>
                    <a:pt x="0" y="119999"/>
                  </a:moveTo>
                  <a:lnTo>
                    <a:pt x="120000" y="119999"/>
                  </a:lnTo>
                  <a:lnTo>
                    <a:pt x="115862" y="2033"/>
                  </a:lnTo>
                  <a:lnTo>
                    <a:pt x="0" y="0"/>
                  </a:lnTo>
                  <a:lnTo>
                    <a:pt x="0" y="119999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rgbClr val="006600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>
              <a:off x="319087" y="4610100"/>
              <a:ext cx="4570411" cy="4603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6600">
                    <a:alpha val="0"/>
                  </a:srgbClr>
                </a:gs>
                <a:gs pos="100000">
                  <a:srgbClr val="005400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Shape 136"/>
            <p:cNvSpPr/>
            <p:nvPr/>
          </p:nvSpPr>
          <p:spPr>
            <a:xfrm>
              <a:off x="319087" y="4610100"/>
              <a:ext cx="47625" cy="22479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19999"/>
                  </a:lnTo>
                  <a:lnTo>
                    <a:pt x="116000" y="119999"/>
                  </a:lnTo>
                  <a:lnTo>
                    <a:pt x="120000" y="22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rgbClr val="006600">
                    <a:alpha val="9803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7" name="Shape 137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0" name="Shape 140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1" i="0" lang="en-US" sz="1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Shape 149"/>
          <p:cNvGrpSpPr/>
          <p:nvPr/>
        </p:nvGrpSpPr>
        <p:grpSpPr>
          <a:xfrm>
            <a:off x="319087" y="1828800"/>
            <a:ext cx="8824913" cy="5029200"/>
            <a:chOff x="319087" y="1828800"/>
            <a:chExt cx="8824913" cy="5029200"/>
          </a:xfrm>
        </p:grpSpPr>
        <p:sp>
          <p:nvSpPr>
            <p:cNvPr id="150" name="Shape 150"/>
            <p:cNvSpPr/>
            <p:nvPr/>
          </p:nvSpPr>
          <p:spPr>
            <a:xfrm>
              <a:off x="838200" y="4618037"/>
              <a:ext cx="8305799" cy="223996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333375" y="1828800"/>
              <a:ext cx="8810625" cy="5029199"/>
            </a:xfrm>
            <a:custGeom>
              <a:pathLst>
                <a:path extrusionOk="0" h="120000" w="120000">
                  <a:moveTo>
                    <a:pt x="7135" y="66818"/>
                  </a:moveTo>
                  <a:lnTo>
                    <a:pt x="0" y="66818"/>
                  </a:lnTo>
                  <a:lnTo>
                    <a:pt x="0" y="119999"/>
                  </a:lnTo>
                  <a:lnTo>
                    <a:pt x="120000" y="119999"/>
                  </a:lnTo>
                  <a:lnTo>
                    <a:pt x="120000" y="0"/>
                  </a:lnTo>
                  <a:lnTo>
                    <a:pt x="7135" y="0"/>
                  </a:lnTo>
                  <a:lnTo>
                    <a:pt x="7135" y="66818"/>
                  </a:ln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Shape 152"/>
            <p:cNvSpPr/>
            <p:nvPr/>
          </p:nvSpPr>
          <p:spPr>
            <a:xfrm>
              <a:off x="838200" y="4654550"/>
              <a:ext cx="8305799" cy="220345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Shape 153"/>
            <p:cNvSpPr/>
            <p:nvPr/>
          </p:nvSpPr>
          <p:spPr>
            <a:xfrm>
              <a:off x="838200" y="1828800"/>
              <a:ext cx="7313612" cy="4603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6600">
                    <a:alpha val="0"/>
                  </a:srgbClr>
                </a:gs>
                <a:gs pos="100000">
                  <a:srgbClr val="005400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Shape 154"/>
            <p:cNvSpPr/>
            <p:nvPr/>
          </p:nvSpPr>
          <p:spPr>
            <a:xfrm>
              <a:off x="838200" y="1828800"/>
              <a:ext cx="46036" cy="283368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11724" y="149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836612" y="4610100"/>
              <a:ext cx="46036" cy="2247900"/>
            </a:xfrm>
            <a:custGeom>
              <a:pathLst>
                <a:path extrusionOk="0" h="120000" w="120000">
                  <a:moveTo>
                    <a:pt x="0" y="119999"/>
                  </a:moveTo>
                  <a:lnTo>
                    <a:pt x="120000" y="119999"/>
                  </a:lnTo>
                  <a:lnTo>
                    <a:pt x="115862" y="2033"/>
                  </a:lnTo>
                  <a:lnTo>
                    <a:pt x="0" y="0"/>
                  </a:lnTo>
                  <a:lnTo>
                    <a:pt x="0" y="119999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rgbClr val="006600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Shape 156"/>
            <p:cNvSpPr/>
            <p:nvPr/>
          </p:nvSpPr>
          <p:spPr>
            <a:xfrm>
              <a:off x="319087" y="4610100"/>
              <a:ext cx="4570411" cy="4603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6600">
                    <a:alpha val="0"/>
                  </a:srgbClr>
                </a:gs>
                <a:gs pos="100000">
                  <a:srgbClr val="005400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Shape 157"/>
            <p:cNvSpPr/>
            <p:nvPr/>
          </p:nvSpPr>
          <p:spPr>
            <a:xfrm>
              <a:off x="319087" y="4610100"/>
              <a:ext cx="47625" cy="22479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19999"/>
                  </a:lnTo>
                  <a:lnTo>
                    <a:pt x="116000" y="119999"/>
                  </a:lnTo>
                  <a:lnTo>
                    <a:pt x="120000" y="22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rgbClr val="006600">
                    <a:alpha val="9803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8" name="Shape 158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0" name="Shape 160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1" name="Shape 161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2" name="Shape 162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1" i="0" lang="en-US" sz="1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Shape 170"/>
          <p:cNvGrpSpPr/>
          <p:nvPr/>
        </p:nvGrpSpPr>
        <p:grpSpPr>
          <a:xfrm>
            <a:off x="319087" y="1828800"/>
            <a:ext cx="8824913" cy="5029200"/>
            <a:chOff x="319087" y="1828800"/>
            <a:chExt cx="8824913" cy="5029200"/>
          </a:xfrm>
        </p:grpSpPr>
        <p:sp>
          <p:nvSpPr>
            <p:cNvPr id="171" name="Shape 171"/>
            <p:cNvSpPr/>
            <p:nvPr/>
          </p:nvSpPr>
          <p:spPr>
            <a:xfrm>
              <a:off x="838200" y="4618037"/>
              <a:ext cx="8305799" cy="2239961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Shape 172"/>
            <p:cNvSpPr/>
            <p:nvPr/>
          </p:nvSpPr>
          <p:spPr>
            <a:xfrm>
              <a:off x="333375" y="1828800"/>
              <a:ext cx="8810625" cy="5029199"/>
            </a:xfrm>
            <a:custGeom>
              <a:pathLst>
                <a:path extrusionOk="0" h="120000" w="120000">
                  <a:moveTo>
                    <a:pt x="7135" y="66818"/>
                  </a:moveTo>
                  <a:lnTo>
                    <a:pt x="0" y="66818"/>
                  </a:lnTo>
                  <a:lnTo>
                    <a:pt x="0" y="119999"/>
                  </a:lnTo>
                  <a:lnTo>
                    <a:pt x="120000" y="119999"/>
                  </a:lnTo>
                  <a:lnTo>
                    <a:pt x="120000" y="0"/>
                  </a:lnTo>
                  <a:lnTo>
                    <a:pt x="7135" y="0"/>
                  </a:lnTo>
                  <a:lnTo>
                    <a:pt x="7135" y="66818"/>
                  </a:lnTo>
                  <a:close/>
                </a:path>
              </a:pathLst>
            </a:custGeom>
            <a:solidFill>
              <a:schemeClr val="dk1">
                <a:alpha val="29803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Shape 173"/>
            <p:cNvSpPr/>
            <p:nvPr/>
          </p:nvSpPr>
          <p:spPr>
            <a:xfrm>
              <a:off x="838200" y="4654550"/>
              <a:ext cx="8305799" cy="220345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Shape 174"/>
            <p:cNvSpPr/>
            <p:nvPr/>
          </p:nvSpPr>
          <p:spPr>
            <a:xfrm>
              <a:off x="838200" y="1828800"/>
              <a:ext cx="7313612" cy="4603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6600">
                    <a:alpha val="0"/>
                  </a:srgbClr>
                </a:gs>
                <a:gs pos="100000">
                  <a:srgbClr val="005400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>
              <a:off x="838200" y="1828800"/>
              <a:ext cx="46036" cy="283368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11724" y="149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Shape 176"/>
            <p:cNvSpPr/>
            <p:nvPr/>
          </p:nvSpPr>
          <p:spPr>
            <a:xfrm>
              <a:off x="836612" y="4610100"/>
              <a:ext cx="46036" cy="2247900"/>
            </a:xfrm>
            <a:custGeom>
              <a:pathLst>
                <a:path extrusionOk="0" h="120000" w="120000">
                  <a:moveTo>
                    <a:pt x="0" y="119999"/>
                  </a:moveTo>
                  <a:lnTo>
                    <a:pt x="120000" y="119999"/>
                  </a:lnTo>
                  <a:lnTo>
                    <a:pt x="115862" y="2033"/>
                  </a:lnTo>
                  <a:lnTo>
                    <a:pt x="0" y="0"/>
                  </a:lnTo>
                  <a:lnTo>
                    <a:pt x="0" y="119999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rgbClr val="006600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>
              <a:off x="319087" y="4610100"/>
              <a:ext cx="4570411" cy="46036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6600">
                    <a:alpha val="0"/>
                  </a:srgbClr>
                </a:gs>
                <a:gs pos="100000">
                  <a:srgbClr val="005400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Shape 178"/>
            <p:cNvSpPr/>
            <p:nvPr/>
          </p:nvSpPr>
          <p:spPr>
            <a:xfrm>
              <a:off x="319087" y="4610100"/>
              <a:ext cx="47625" cy="22479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19999"/>
                  </a:lnTo>
                  <a:lnTo>
                    <a:pt x="116000" y="119999"/>
                  </a:lnTo>
                  <a:lnTo>
                    <a:pt x="120000" y="22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1F791F"/>
                </a:gs>
                <a:gs pos="100000">
                  <a:srgbClr val="006600">
                    <a:alpha val="9803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Font typeface="Noto Sans Symbols"/>
                <a:buNone/>
              </a:pPr>
              <a:r>
                <a:t/>
              </a:r>
              <a:endPara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9" name="Shape 179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1" name="Shape 181"/>
          <p:cNvSpPr txBox="1"/>
          <p:nvPr>
            <p:ph idx="10" type="dt"/>
          </p:nvPr>
        </p:nvSpPr>
        <p:spPr>
          <a:xfrm>
            <a:off x="838200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2" name="Shape 182"/>
          <p:cNvSpPr txBox="1"/>
          <p:nvPr>
            <p:ph idx="11" type="ftr"/>
          </p:nvPr>
        </p:nvSpPr>
        <p:spPr>
          <a:xfrm>
            <a:off x="34290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5240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2400" lvl="1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2400" lvl="2" marL="914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2400" lvl="3" marL="13716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2400" lvl="4" marL="1828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52400" lvl="5" marL="2286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52400" lvl="6" marL="32004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52400" lvl="7" marL="4572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52400" lvl="8" marL="64008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3" name="Shape 183"/>
          <p:cNvSpPr txBox="1"/>
          <p:nvPr>
            <p:ph idx="12" type="sldNum"/>
          </p:nvPr>
        </p:nvSpPr>
        <p:spPr>
          <a:xfrm>
            <a:off x="6937375" y="6245225"/>
            <a:ext cx="1901824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fld id="{00000000-1234-1234-1234-123412341234}" type="slidenum">
              <a:rPr b="1" i="0" lang="en-US" sz="1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6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4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jpg"/><Relationship Id="rId4" Type="http://schemas.openxmlformats.org/officeDocument/2006/relationships/image" Target="../media/image14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8.jpg"/><Relationship Id="rId4" Type="http://schemas.openxmlformats.org/officeDocument/2006/relationships/image" Target="../media/image17.jpg"/><Relationship Id="rId5" Type="http://schemas.openxmlformats.org/officeDocument/2006/relationships/hyperlink" Target="http://www.youtube.com/watch?v=X5hD_iuwn9o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6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3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://www.youtube.com/watch?v=yTMuJmZDPkA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textileaffairs.com/lguide.htm" TargetMode="External"/><Relationship Id="rId4" Type="http://schemas.openxmlformats.org/officeDocument/2006/relationships/image" Target="../media/image0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ctrTitle"/>
          </p:nvPr>
        </p:nvSpPr>
        <p:spPr>
          <a:xfrm>
            <a:off x="838200" y="381000"/>
            <a:ext cx="7848599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96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Lowdown </a:t>
            </a:r>
            <a:br>
              <a:rPr b="1" i="0" lang="en-US" sz="96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i="0" lang="en-US" sz="96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on</a:t>
            </a:r>
            <a:br>
              <a:rPr b="1" i="0" lang="en-US" sz="96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i="0" lang="en-US" sz="96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 Laundry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The Buzz on Bleach </a:t>
            </a:r>
            <a:b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Cont…</a:t>
            </a:r>
          </a:p>
        </p:txBody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1828800"/>
            <a:ext cx="7848599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Non-chlorine bleach-</a:t>
            </a:r>
            <a:r>
              <a:rPr b="0" i="0" lang="en-US" sz="2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identified as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2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“color safe” or “safe for all fabrics”.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2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Non-chlorine bleach is used to brighten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2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fabrics but is not strong enough to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2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whiten dingy fabrics, or cause damage to the fibers.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2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 does not disinfect or deodorize and is not used for cleaning purposes.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2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Non-chlorine bleach should be added and diluted before adding the clothing to the washing machine.</a:t>
            </a: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descr="color safe bleach" id="262" name="Shape 2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10400" y="1828800"/>
            <a:ext cx="1347786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x="457200" y="244475"/>
            <a:ext cx="8385300" cy="1431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Quick Quiz</a:t>
            </a:r>
          </a:p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637950" y="1493400"/>
            <a:ext cx="8207700" cy="460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US" sz="36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Chlorine bleach or non-chlorine bleach?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-US" sz="36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 use on silk, wool, spandex			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-US" sz="36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 powerful, can eat holes in fabric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-US" sz="36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 use on white fabric				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-US" sz="36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 safe to use on colors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-US" sz="36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 disinfects &amp; deodorizes fabrics	_____ dilute with water before adding to washer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Facts of Fabric Softener</a:t>
            </a:r>
          </a:p>
        </p:txBody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Liquid fabric softener- is diluted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with water and is added to the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final rinse cycle in the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washing machine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Undiluted liquid fabric softener will leave an </a:t>
            </a:r>
            <a:r>
              <a:rPr b="1" i="0" lang="en-US" sz="28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oily/greasy stain on clothing</a:t>
            </a: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 To remove pretreat and wash again without adding fabric softener to the wash.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iquid" id="276" name="Shape 276"/>
          <p:cNvPicPr preferRelativeResize="0"/>
          <p:nvPr/>
        </p:nvPicPr>
        <p:blipFill rotWithShape="1">
          <a:blip r:embed="rId3">
            <a:alphaModFix/>
          </a:blip>
          <a:srcRect b="0" l="13043" r="13042" t="0"/>
          <a:stretch/>
        </p:blipFill>
        <p:spPr>
          <a:xfrm>
            <a:off x="6897686" y="1905000"/>
            <a:ext cx="1408111" cy="1904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Facts of Fabric Softener Cont…</a:t>
            </a:r>
          </a:p>
        </p:txBody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838200" y="1905000"/>
            <a:ext cx="800735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Dryer fabric softener sheets - are added to the dry cycle.  Only use one sheet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per load.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Liquid fabric softener and dryer sheets contain a wax like substance; therefore, using too much can cause clothing to become less absorbent. </a:t>
            </a:r>
            <a:r>
              <a:rPr b="1" i="0" lang="en-US" sz="28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(such as towels and sheets)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purpose of dryer sheets and liquid fabric softener is to </a:t>
            </a:r>
            <a:r>
              <a:rPr b="1" i="0" lang="en-US" sz="28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reduce wrinkles, reduce static, add fragrance.</a:t>
            </a:r>
          </a:p>
        </p:txBody>
      </p:sp>
      <p:pic>
        <p:nvPicPr>
          <p:cNvPr descr="fabris sheets" id="283" name="Shape 283"/>
          <p:cNvPicPr preferRelativeResize="0"/>
          <p:nvPr/>
        </p:nvPicPr>
        <p:blipFill rotWithShape="1">
          <a:blip r:embed="rId3">
            <a:alphaModFix/>
          </a:blip>
          <a:srcRect b="13333" l="0" r="0" t="13332"/>
          <a:stretch/>
        </p:blipFill>
        <p:spPr>
          <a:xfrm>
            <a:off x="6324600" y="2362200"/>
            <a:ext cx="1524000" cy="909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Washing Machine Basics</a:t>
            </a:r>
          </a:p>
        </p:txBody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Temperature control-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choose hot, warm,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or cold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Size of load- Large,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medium,  and small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Cycle select-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washing machine" id="290" name="Shape 290"/>
          <p:cNvPicPr preferRelativeResize="0"/>
          <p:nvPr/>
        </p:nvPicPr>
        <p:blipFill rotWithShape="1">
          <a:blip r:embed="rId3">
            <a:alphaModFix/>
          </a:blip>
          <a:srcRect b="0" l="10000" r="10000" t="0"/>
          <a:stretch/>
        </p:blipFill>
        <p:spPr>
          <a:xfrm>
            <a:off x="5486400" y="1981200"/>
            <a:ext cx="3048000" cy="4343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1" name="Shape 291"/>
          <p:cNvCxnSpPr/>
          <p:nvPr/>
        </p:nvCxnSpPr>
        <p:spPr>
          <a:xfrm flipH="1" rot="10800000">
            <a:off x="3581400" y="2438400"/>
            <a:ext cx="3733800" cy="3352799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/>
            <a:headEnd len="med" w="med" type="none"/>
            <a:tailEnd len="lg" w="lg" type="triangle"/>
          </a:ln>
        </p:spPr>
      </p:cxnSp>
      <p:cxnSp>
        <p:nvCxnSpPr>
          <p:cNvPr id="292" name="Shape 292"/>
          <p:cNvCxnSpPr/>
          <p:nvPr/>
        </p:nvCxnSpPr>
        <p:spPr>
          <a:xfrm flipH="1" rot="10800000">
            <a:off x="4495800" y="2438399"/>
            <a:ext cx="1828800" cy="17526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/>
            <a:headEnd len="med" w="med" type="none"/>
            <a:tailEnd len="lg" w="lg" type="triangle"/>
          </a:ln>
        </p:spPr>
      </p:cxnSp>
      <p:cxnSp>
        <p:nvCxnSpPr>
          <p:cNvPr id="293" name="Shape 293"/>
          <p:cNvCxnSpPr/>
          <p:nvPr/>
        </p:nvCxnSpPr>
        <p:spPr>
          <a:xfrm>
            <a:off x="4572000" y="2362200"/>
            <a:ext cx="1371599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/>
            <a:headEnd len="med" w="med" type="none"/>
            <a:tailEnd len="lg" w="lg" type="triangl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Inside the Machine </a:t>
            </a:r>
          </a:p>
        </p:txBody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09600" y="1447800"/>
            <a:ext cx="36576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Agitator</a:t>
            </a: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– spins in the middle of the machine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Bleach dispenser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Liquid Fabric Softener dispenser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Each machine may be different</a:t>
            </a:r>
          </a:p>
        </p:txBody>
      </p:sp>
      <p:cxnSp>
        <p:nvCxnSpPr>
          <p:cNvPr id="300" name="Shape 300"/>
          <p:cNvCxnSpPr/>
          <p:nvPr/>
        </p:nvCxnSpPr>
        <p:spPr>
          <a:xfrm flipH="1">
            <a:off x="2971800" y="4419600"/>
            <a:ext cx="3581399" cy="838199"/>
          </a:xfrm>
          <a:prstGeom prst="straightConnector1">
            <a:avLst/>
          </a:prstGeom>
          <a:noFill/>
          <a:ln>
            <a:noFill/>
          </a:ln>
        </p:spPr>
      </p:cxnSp>
      <p:pic>
        <p:nvPicPr>
          <p:cNvPr descr="maytag" id="301" name="Shape 3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19650" y="1371600"/>
            <a:ext cx="3990975" cy="53244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2" name="Shape 302"/>
          <p:cNvCxnSpPr/>
          <p:nvPr/>
        </p:nvCxnSpPr>
        <p:spPr>
          <a:xfrm flipH="1" rot="10800000">
            <a:off x="2971800" y="4419600"/>
            <a:ext cx="3581399" cy="838199"/>
          </a:xfrm>
          <a:prstGeom prst="straightConnector1">
            <a:avLst/>
          </a:prstGeom>
          <a:noFill/>
          <a:ln>
            <a:noFill/>
          </a:ln>
        </p:spPr>
      </p:cxnSp>
      <p:sp>
        <p:nvSpPr>
          <p:cNvPr id="303" name="Shape 303"/>
          <p:cNvSpPr/>
          <p:nvPr/>
        </p:nvSpPr>
        <p:spPr>
          <a:xfrm>
            <a:off x="3048000" y="4191000"/>
            <a:ext cx="3124199" cy="990599"/>
          </a:xfrm>
          <a:prstGeom prst="rightArrow">
            <a:avLst>
              <a:gd fmla="val 50000" name="adj1"/>
              <a:gd fmla="val 50000" name="adj2"/>
            </a:avLst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</a:pPr>
            <a:r>
              <a:t/>
            </a:r>
            <a:endParaRPr b="1" i="0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4" name="Shape 304"/>
          <p:cNvCxnSpPr/>
          <p:nvPr/>
        </p:nvCxnSpPr>
        <p:spPr>
          <a:xfrm flipH="1" rot="10800000">
            <a:off x="3429000" y="4343400"/>
            <a:ext cx="3124199" cy="609599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305" name="Shape 305"/>
          <p:cNvCxnSpPr/>
          <p:nvPr/>
        </p:nvCxnSpPr>
        <p:spPr>
          <a:xfrm>
            <a:off x="4191000" y="3657600"/>
            <a:ext cx="914400" cy="12954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/>
            <a:headEnd len="med" w="med" type="none"/>
            <a:tailEnd len="lg" w="lg" type="triangle"/>
          </a:ln>
        </p:spPr>
      </p:cxnSp>
      <p:cxnSp>
        <p:nvCxnSpPr>
          <p:cNvPr id="306" name="Shape 306"/>
          <p:cNvCxnSpPr/>
          <p:nvPr/>
        </p:nvCxnSpPr>
        <p:spPr>
          <a:xfrm>
            <a:off x="4648200" y="2057400"/>
            <a:ext cx="1752600" cy="205740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307" name="Shape 307"/>
          <p:cNvCxnSpPr/>
          <p:nvPr/>
        </p:nvCxnSpPr>
        <p:spPr>
          <a:xfrm>
            <a:off x="3962400" y="2209800"/>
            <a:ext cx="2590800" cy="1981199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308" name="Shape 308"/>
          <p:cNvCxnSpPr/>
          <p:nvPr/>
        </p:nvCxnSpPr>
        <p:spPr>
          <a:xfrm>
            <a:off x="3962400" y="2286000"/>
            <a:ext cx="2743199" cy="1904999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/>
            <a:headEnd len="med" w="med" type="none"/>
            <a:tailEnd len="lg" w="lg" type="triangle"/>
          </a:ln>
        </p:spPr>
      </p:cxnSp>
      <p:cxnSp>
        <p:nvCxnSpPr>
          <p:cNvPr id="309" name="Shape 309"/>
          <p:cNvCxnSpPr/>
          <p:nvPr/>
        </p:nvCxnSpPr>
        <p:spPr>
          <a:xfrm>
            <a:off x="3429000" y="4267200"/>
            <a:ext cx="3352799" cy="152399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/>
            <a:headEnd len="med" w="med" type="none"/>
            <a:tailEnd len="lg" w="lg" type="triangl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Water Temperature</a:t>
            </a:r>
          </a:p>
        </p:txBody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533400" y="1447800"/>
            <a:ext cx="8007350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Cold Water-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used for bright and light colors, slightly dirty items and wool.  Cold water does not fade colors or cause colors to bleed together.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Hot Water-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used for white towels, bed sheets, under garments or items that are very dirty. Hot water can cause colors to fade but is a good choice for removing stains and germs.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Warm Water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is a good choice for stain removal. Wash neutral colors in warm water.</a:t>
            </a:r>
          </a:p>
          <a:p>
            <a:pPr indent="0" lvl="0" marL="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**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Remember that </a:t>
            </a:r>
            <a:r>
              <a:rPr lang="en-US" sz="2400"/>
              <a:t>h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ot water removes stains best, but can quickly set in your stain.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Wash Cycles</a:t>
            </a:r>
          </a:p>
        </p:txBody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838200" y="1524000"/>
            <a:ext cx="8007350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8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Regular Wash Cycle -</a:t>
            </a: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used for cotton, denim, linens (sheets and towels), and heavily soiled clothing.  This cycle provides heavy agitation to help remove soil.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8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Permanent Press-</a:t>
            </a: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used for washing wrinkle free and no iron items, polyester, and nylon.  This cycle provides a cool rinse to help prevent wrinkling of fabrics.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8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Delicate</a:t>
            </a: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used for washing sheer fabrics, knits, woolens, and hand washable items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>
            <p:ph type="title"/>
          </p:nvPr>
        </p:nvSpPr>
        <p:spPr>
          <a:xfrm>
            <a:off x="152400" y="244475"/>
            <a:ext cx="8689975" cy="1812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lang="en-US" sz="4000"/>
              <a:t>E</a:t>
            </a:r>
            <a:r>
              <a:rPr b="1" i="0" lang="en-US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nergy saving washer and dryer</a:t>
            </a:r>
          </a:p>
        </p:txBody>
      </p:sp>
      <p:sp>
        <p:nvSpPr>
          <p:cNvPr id="327" name="Shape 327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erformance-series-washer-dryer-maytag-900" id="328" name="Shape 3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95800" y="2238375"/>
            <a:ext cx="4429124" cy="46196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ytag-Washer-Dryer-Set" id="329" name="Shape 3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43000" y="3657600"/>
            <a:ext cx="2857499" cy="188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36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Conventional vs High Efficiency</a:t>
            </a: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</a:p>
        </p:txBody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Agitator				      Wash Plate</a:t>
            </a:r>
          </a:p>
        </p:txBody>
      </p:sp>
      <p:pic>
        <p:nvPicPr>
          <p:cNvPr descr="repair-whirlpool-washing-machine-agitator-800x800" id="336" name="Shape 3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2667000"/>
            <a:ext cx="3809999" cy="2533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Nd9GcQIP6nfDHi1eDFaamMiAkNXIA-rz7iERaXfylDUwXs3i9qW-UsCfJp4ajKU" id="337" name="Shape 3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29200" y="2667000"/>
            <a:ext cx="3505200" cy="2514599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Shape 338"/>
          <p:cNvSpPr txBox="1"/>
          <p:nvPr/>
        </p:nvSpPr>
        <p:spPr>
          <a:xfrm>
            <a:off x="1295400" y="5562600"/>
            <a:ext cx="678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http://www.youtube.com/watch?v=X5hD_iuwn9o</a:t>
            </a:r>
            <a:r>
              <a:rPr b="0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457200" y="244475"/>
            <a:ext cx="8385300" cy="1431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How would you sort this?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838200" y="1905000"/>
            <a:ext cx="3927600" cy="419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 txBox="1"/>
          <p:nvPr>
            <p:ph idx="2" type="body"/>
          </p:nvPr>
        </p:nvSpPr>
        <p:spPr>
          <a:xfrm>
            <a:off x="4918075" y="1905000"/>
            <a:ext cx="3927600" cy="419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4" name="Shape 2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6712" y="1904999"/>
            <a:ext cx="5190575" cy="3852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Dryer Basics</a:t>
            </a:r>
          </a:p>
        </p:txBody>
      </p:sp>
      <p:sp>
        <p:nvSpPr>
          <p:cNvPr id="344" name="Shape 344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Cycle Select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Start Button</a:t>
            </a:r>
          </a:p>
        </p:txBody>
      </p:sp>
      <p:pic>
        <p:nvPicPr>
          <p:cNvPr descr="dryer" id="345" name="Shape 345"/>
          <p:cNvPicPr preferRelativeResize="0"/>
          <p:nvPr/>
        </p:nvPicPr>
        <p:blipFill rotWithShape="1">
          <a:blip r:embed="rId3">
            <a:alphaModFix/>
          </a:blip>
          <a:srcRect b="0" l="13791" r="15517" t="0"/>
          <a:stretch/>
        </p:blipFill>
        <p:spPr>
          <a:xfrm>
            <a:off x="4953000" y="1676400"/>
            <a:ext cx="3124199" cy="47244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</p:pic>
      <p:cxnSp>
        <p:nvCxnSpPr>
          <p:cNvPr id="346" name="Shape 346"/>
          <p:cNvCxnSpPr/>
          <p:nvPr/>
        </p:nvCxnSpPr>
        <p:spPr>
          <a:xfrm>
            <a:off x="3657600" y="2209800"/>
            <a:ext cx="18288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/>
            <a:headEnd len="med" w="med" type="none"/>
            <a:tailEnd len="lg" w="lg" type="triangle"/>
          </a:ln>
        </p:spPr>
      </p:cxnSp>
      <p:cxnSp>
        <p:nvCxnSpPr>
          <p:cNvPr id="347" name="Shape 347"/>
          <p:cNvCxnSpPr/>
          <p:nvPr/>
        </p:nvCxnSpPr>
        <p:spPr>
          <a:xfrm flipH="1" rot="10800000">
            <a:off x="3886200" y="2209799"/>
            <a:ext cx="3429000" cy="12954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miter/>
            <a:headEnd len="med" w="med" type="none"/>
            <a:tailEnd len="lg" w="lg" type="triangl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Details of Drying</a:t>
            </a:r>
          </a:p>
        </p:txBody>
      </p:sp>
      <p:sp>
        <p:nvSpPr>
          <p:cNvPr id="353" name="Shape 353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8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Regular Cycle</a:t>
            </a: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– high heat is used to dry towels, jeans, undergarments, etc…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8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Permanent Press </a:t>
            </a: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medium heat is used to dry items that are no-iron, such as nylon, acrylic, and polyester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8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Air Fluff</a:t>
            </a: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used no heat to dry, so it is great for drying items that are delicate or may shrink.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Details of Drying Cont…</a:t>
            </a:r>
          </a:p>
        </p:txBody>
      </p:sp>
      <p:sp>
        <p:nvSpPr>
          <p:cNvPr id="359" name="Shape 359"/>
          <p:cNvSpPr txBox="1"/>
          <p:nvPr>
            <p:ph idx="1" type="body"/>
          </p:nvPr>
        </p:nvSpPr>
        <p:spPr>
          <a:xfrm>
            <a:off x="838200" y="1676400"/>
            <a:ext cx="8007350" cy="44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Over drying fabrics will cause items to shrink and wrinkle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Prevent wrinkling (and having to iron) by…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Removing items immediately from dryer 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Hanging items when slightly damp 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Use fabric softener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permanent press cycle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2400" u="sng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Laundry Tips</a:t>
            </a:r>
          </a:p>
        </p:txBody>
      </p:sp>
      <p:sp>
        <p:nvSpPr>
          <p:cNvPr id="365" name="Shape 365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Add proper amounts of detergent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Don’t overload machines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Read care label on garments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Clean out lint trap or filter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Separate lint givers from lint receivers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Load garments evenly around agitator or wash plate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C900279706[1]" id="366" name="Shape 3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2209800"/>
            <a:ext cx="2286000" cy="2133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/>
          <p:nvPr>
            <p:ph type="title"/>
          </p:nvPr>
        </p:nvSpPr>
        <p:spPr>
          <a:xfrm>
            <a:off x="457200" y="244475"/>
            <a:ext cx="8385300" cy="1431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Quick Quiz</a:t>
            </a:r>
          </a:p>
        </p:txBody>
      </p:sp>
      <p:sp>
        <p:nvSpPr>
          <p:cNvPr id="373" name="Shape 373"/>
          <p:cNvSpPr txBox="1"/>
          <p:nvPr>
            <p:ph idx="1" type="body"/>
          </p:nvPr>
        </p:nvSpPr>
        <p:spPr>
          <a:xfrm>
            <a:off x="838200" y="1905000"/>
            <a:ext cx="8007300" cy="419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US" sz="3000">
                <a:solidFill>
                  <a:schemeClr val="lt2"/>
                </a:solidFill>
              </a:rPr>
              <a:t>Mary dislikes her clothing looking wrinkled, but does not want to iron all of her clothing.  What can she do to prevent wrinkling without ironing?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rPr lang="en-US" sz="3000">
                <a:solidFill>
                  <a:srgbClr val="000000"/>
                </a:solidFill>
              </a:rPr>
              <a:t>          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/>
          <p:nvPr>
            <p:ph idx="1" type="body"/>
          </p:nvPr>
        </p:nvSpPr>
        <p:spPr>
          <a:xfrm>
            <a:off x="319475" y="2084700"/>
            <a:ext cx="8757900" cy="397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-US" sz="2400">
                <a:solidFill>
                  <a:schemeClr val="lt2"/>
                </a:solidFill>
              </a:rPr>
              <a:t>__1.  Snagged sweater		a.  water and dryer too hot	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-US" sz="2400">
                <a:solidFill>
                  <a:schemeClr val="lt2"/>
                </a:solidFill>
              </a:rPr>
              <a:t>__2.  Graying of whites	     b.  zipper or hooks not fastened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-US" sz="2400">
                <a:solidFill>
                  <a:schemeClr val="lt2"/>
                </a:solidFill>
              </a:rPr>
              <a:t>__3.  Lint on clothes		     c.  not enough detergent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-US" sz="2400">
                <a:solidFill>
                  <a:schemeClr val="lt2"/>
                </a:solidFill>
              </a:rPr>
              <a:t>__4.  Wrinkled clothes		d.  didn’t take out of dryer right away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-US" sz="2400">
                <a:solidFill>
                  <a:schemeClr val="lt2"/>
                </a:solidFill>
              </a:rPr>
              <a:t>__5.  Clothes shrunk		e.  moths, mice, or didn’t fix rip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-US" sz="2400">
                <a:solidFill>
                  <a:schemeClr val="lt2"/>
                </a:solidFill>
              </a:rPr>
              <a:t>__6.  Holes in fabric		      f.  washed something fuzzy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lt2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chemeClr val="lt2"/>
                </a:solidFill>
              </a:rPr>
              <a:t> 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lt2"/>
              </a:solidFill>
            </a:endParaRPr>
          </a:p>
        </p:txBody>
      </p:sp>
      <p:sp>
        <p:nvSpPr>
          <p:cNvPr id="380" name="Shape 380"/>
          <p:cNvSpPr txBox="1"/>
          <p:nvPr>
            <p:ph type="title"/>
          </p:nvPr>
        </p:nvSpPr>
        <p:spPr>
          <a:xfrm>
            <a:off x="457200" y="244475"/>
            <a:ext cx="8385300" cy="1431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Laundry Problems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Energy Saving Tips</a:t>
            </a:r>
          </a:p>
        </p:txBody>
      </p:sp>
      <p:sp>
        <p:nvSpPr>
          <p:cNvPr id="386" name="Shape 386"/>
          <p:cNvSpPr txBox="1"/>
          <p:nvPr>
            <p:ph idx="1" type="body"/>
          </p:nvPr>
        </p:nvSpPr>
        <p:spPr>
          <a:xfrm>
            <a:off x="838200" y="1905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Select correct water temperature.  Hot water uses more energy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Select correct load size.  Using too much water is wasteful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Pay attention to drying time.  Over drying is a waste of energy</a:t>
            </a:r>
          </a:p>
        </p:txBody>
      </p:sp>
      <p:pic>
        <p:nvPicPr>
          <p:cNvPr descr="MC900286450[1]" id="387" name="Shape 3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0" y="0"/>
            <a:ext cx="1371599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Energy Saving Tips Cont…</a:t>
            </a:r>
          </a:p>
        </p:txBody>
      </p:sp>
      <p:sp>
        <p:nvSpPr>
          <p:cNvPr id="393" name="Shape 393"/>
          <p:cNvSpPr txBox="1"/>
          <p:nvPr>
            <p:ph idx="1" type="body"/>
          </p:nvPr>
        </p:nvSpPr>
        <p:spPr>
          <a:xfrm>
            <a:off x="762000" y="1524000"/>
            <a:ext cx="800735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clean lint filter saves energy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 Efficiency (HE) washers were designed to use less water, provide more effective rinse cycles and use less detergent (be sure and use the HE laundry products)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C900059608[1]" id="394" name="Shape 3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0" y="4648200"/>
            <a:ext cx="2224086" cy="1981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Drycleaning</a:t>
            </a:r>
          </a:p>
        </p:txBody>
      </p:sp>
      <p:sp>
        <p:nvSpPr>
          <p:cNvPr id="400" name="Shape 400"/>
          <p:cNvSpPr txBox="1"/>
          <p:nvPr>
            <p:ph idx="1" type="body"/>
          </p:nvPr>
        </p:nvSpPr>
        <p:spPr>
          <a:xfrm>
            <a:off x="533400" y="1371600"/>
            <a:ext cx="8007350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Drycleaning does not use water to clean your clothing.  Use the following link to learn how drycleaning works.</a:t>
            </a:r>
          </a:p>
          <a:p>
            <a:pPr indent="0" lvl="0" marL="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3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http://www.youtube.com/watch?v=yTMuJmZDPkA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457200" y="244475"/>
            <a:ext cx="8385300" cy="14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lang="en-US"/>
              <a:t>It all starts with the LABEL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838200" y="1905000"/>
            <a:ext cx="39276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lang="en-US" sz="2200" u="sng">
                <a:solidFill>
                  <a:schemeClr val="hlink"/>
                </a:solidFill>
                <a:hlinkClick r:id="rId3"/>
              </a:rPr>
              <a:t>http://www.textileaffairs.com/lguide.htm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-3175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t/>
            </a:r>
            <a:endParaRPr sz="1800"/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4918075" y="1905000"/>
            <a:ext cx="39276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12" name="Shape 2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09248" y="2966673"/>
            <a:ext cx="3991274" cy="3129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The Skinny on Sorting</a:t>
            </a:r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838200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2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Colors-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separate whites colors and light colors from dark colors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2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Fiber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fibers should be sorted according to care method and fiber characteristics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2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Construction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knit items, lace trim, sweaters, and hand wash items require a delicate cycle or washing in a laundry bag to protect the items from snags, and other damage.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4918075" y="1905000"/>
            <a:ext cx="3927474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2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Texture</a:t>
            </a:r>
            <a:r>
              <a:rPr b="1" i="0" lang="en-US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some fabrics attract lint (sweatshirts, sweaters, corduroy).  </a:t>
            </a:r>
            <a:r>
              <a:rPr b="0" i="1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Lint givers 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should NOT be washed with lint-receivers. No towels with sweaters!!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2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Soil</a:t>
            </a:r>
            <a:r>
              <a:rPr b="1" i="0" lang="en-US" sz="18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heavily soiled work or play items need to be washed separately from other items to prevent transferring of dirt and grease.  Wash your grubbies separately from your good clothing.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457200" y="244475"/>
            <a:ext cx="8385174" cy="898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Preparing the Wash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05125" y="1219200"/>
            <a:ext cx="8011800" cy="46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Empty pockets-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tissue, crayons, lipstick, and pens will cause a problem in the washing machine or cause stains on your clothing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Shake loose dirt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from clothing before washing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Close zippers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button</a:t>
            </a: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buttons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so they do not snag items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Fix rips and tears-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washing will make them worse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Put delicate items in a laundry bag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Pre-treat stains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Turn clothing inside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out if needed  </a:t>
            </a:r>
          </a:p>
        </p:txBody>
      </p:sp>
      <p:cxnSp>
        <p:nvCxnSpPr>
          <p:cNvPr id="226" name="Shape 226"/>
          <p:cNvCxnSpPr/>
          <p:nvPr/>
        </p:nvCxnSpPr>
        <p:spPr>
          <a:xfrm>
            <a:off x="6172200" y="5334000"/>
            <a:ext cx="381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lg" w="lg" type="triangle"/>
          </a:ln>
        </p:spPr>
      </p:cxnSp>
      <p:pic>
        <p:nvPicPr>
          <p:cNvPr id="227" name="Shape 2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92825" y="4617475"/>
            <a:ext cx="2324100" cy="154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lang="en-US"/>
              <a:t>Stain Removal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835025" y="1676400"/>
            <a:ext cx="80073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lang="en-US" sz="2400"/>
              <a:t>Stain removal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products help remove stains.  The more quickly a stain is pretreated the easier it is to remove. Some common pre-treatment brand examples are SHOUT, STAIN OUT, OXY CLEAN, Etc…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Soaking clothing helps to remove soils from garments.  Soak oily stains in </a:t>
            </a:r>
            <a:r>
              <a:rPr b="1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warm 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water, and all other stains in </a:t>
            </a:r>
            <a:r>
              <a:rPr b="1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cold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water. The benefits of soaking occur in the </a:t>
            </a:r>
            <a:r>
              <a:rPr b="1" i="0" lang="en-US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first 30 minutes.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1" i="0" sz="2400" u="sng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Only soak your clothing in hot water when cold or warm water does not remove the stain.  If the water is too hot it will set in your stain.  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oxyclean" id="234" name="Shape 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05800" y="228600"/>
            <a:ext cx="647700" cy="12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457200" y="244475"/>
            <a:ext cx="8385300" cy="1431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Stain Experiment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838200" y="1905000"/>
            <a:ext cx="8007300" cy="419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-US"/>
              <a:t>Develop hypothesis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-US"/>
              <a:t>Make stains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-US"/>
              <a:t>Pre-treat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-US"/>
              <a:t>Launder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-US"/>
              <a:t>Conclude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type="title"/>
          </p:nvPr>
        </p:nvSpPr>
        <p:spPr>
          <a:xfrm>
            <a:off x="457200" y="244475"/>
            <a:ext cx="8385300" cy="1431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Quick Quiz</a:t>
            </a:r>
          </a:p>
        </p:txBody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838200" y="1905000"/>
            <a:ext cx="8007300" cy="419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-US" sz="3600"/>
              <a:t>Fred has grass stains on his new jeans.  He should 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LcPeriod"/>
            </a:pPr>
            <a:r>
              <a:rPr lang="en-US" sz="3600"/>
              <a:t>Let the jeans sit in the laundry basket until his  mom does the laundry next week.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LcPeriod"/>
            </a:pPr>
            <a:r>
              <a:rPr lang="en-US" sz="3600"/>
              <a:t>Pre-treat the stains immediately</a:t>
            </a:r>
          </a:p>
          <a:p>
            <a:pPr indent="-457200" lvl="0" marL="457200" rtl="0">
              <a:spcBef>
                <a:spcPts val="0"/>
              </a:spcBef>
              <a:buSzPct val="100000"/>
              <a:buAutoNum type="alphaLcPeriod"/>
            </a:pPr>
            <a:r>
              <a:rPr lang="en-US" sz="3600"/>
              <a:t>Throw the jeans away and get new ones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type="title"/>
          </p:nvPr>
        </p:nvSpPr>
        <p:spPr>
          <a:xfrm>
            <a:off x="457200" y="244475"/>
            <a:ext cx="8385174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 Black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The Buzz on Bleach</a:t>
            </a:r>
          </a:p>
        </p:txBody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609600" y="1524000"/>
            <a:ext cx="800735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Chlorine bleach-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Chemical used to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whiten fabrics as well as disinfect and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 deodorize.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 can be used for washing fabrics like cotton, but NEVER on silk, wool, spandex, or non-colorfast fabrics (check the label)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Liquid chlorine bleach is extremely powerful and can damage clothing unless diluted.  Dilute bleach by pouring it in the bleach dispenser on the side of your machine.  </a:t>
            </a:r>
          </a:p>
        </p:txBody>
      </p:sp>
      <p:pic>
        <p:nvPicPr>
          <p:cNvPr descr="clorox-cloroxandreg-liquid-bleach" id="255" name="Shape 255"/>
          <p:cNvPicPr preferRelativeResize="0"/>
          <p:nvPr/>
        </p:nvPicPr>
        <p:blipFill rotWithShape="1">
          <a:blip r:embed="rId3">
            <a:alphaModFix/>
          </a:blip>
          <a:srcRect b="0" l="15582" r="16882" t="0"/>
          <a:stretch/>
        </p:blipFill>
        <p:spPr>
          <a:xfrm>
            <a:off x="7010400" y="1447800"/>
            <a:ext cx="15240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40_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9_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7_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18_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5_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