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5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4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5543898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0" name="Shape 20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055546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4" name="Shape 2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854623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1" name="Shape 2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942379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9" name="Shape 2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715802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Shape 2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6" name="Shape 2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436299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3" name="Shape 29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153299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7" name="Shape 2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805200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5" name="Shape 21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433269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2" name="Shape 22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426379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9" name="Shape 22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43354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6" name="Shape 2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923485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3" name="Shape 24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800258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0" name="Shape 25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861383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7" name="Shape 2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34953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Shape 13" descr="HD-ShadowLong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42851"/>
            <a:ext cx="8968083" cy="2759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Shape 14" descr="HD-ShadowShort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111715" y="4243844"/>
            <a:ext cx="3077108" cy="27694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Shape 15"/>
          <p:cNvSpPr/>
          <p:nvPr/>
        </p:nvSpPr>
        <p:spPr>
          <a:xfrm>
            <a:off x="0" y="2590077"/>
            <a:ext cx="8968085" cy="1660332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" name="Shape 16"/>
          <p:cNvSpPr/>
          <p:nvPr/>
        </p:nvSpPr>
        <p:spPr>
          <a:xfrm>
            <a:off x="9111714" y="2590077"/>
            <a:ext cx="3077108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ctrTitle"/>
          </p:nvPr>
        </p:nvSpPr>
        <p:spPr>
          <a:xfrm>
            <a:off x="680322" y="2733708"/>
            <a:ext cx="8144134" cy="137307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r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Font typeface="Trebuchet MS"/>
              <a:buNone/>
              <a:defRPr sz="5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7550981" y="5936187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680320" y="5936187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5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9255346" y="2750336"/>
            <a:ext cx="1171887" cy="135644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lang="en-US" sz="36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anoramic Picture with Caption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Shape 104" descr="HD-ShadowLong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5928628"/>
            <a:ext cx="10437812" cy="3211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Shape 105" descr="HD-ShadowShort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585825" y="5929621"/>
            <a:ext cx="1602997" cy="144269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Shape 106"/>
          <p:cNvSpPr/>
          <p:nvPr/>
        </p:nvSpPr>
        <p:spPr>
          <a:xfrm>
            <a:off x="0" y="4567987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7" name="Shape 107"/>
          <p:cNvSpPr/>
          <p:nvPr/>
        </p:nvSpPr>
        <p:spPr>
          <a:xfrm>
            <a:off x="10585827" y="456798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680322" y="4711616"/>
            <a:ext cx="9613858" cy="4530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Font typeface="Trebuchet MS"/>
              <a:buNone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09" name="Shape 109"/>
          <p:cNvSpPr>
            <a:spLocks noGrp="1"/>
          </p:cNvSpPr>
          <p:nvPr>
            <p:ph type="pic" idx="2"/>
          </p:nvPr>
        </p:nvSpPr>
        <p:spPr>
          <a:xfrm>
            <a:off x="680322" y="609597"/>
            <a:ext cx="9613858" cy="3589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Font typeface="Arial"/>
              <a:buNone/>
              <a:defRPr sz="32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0318" y="5169582"/>
            <a:ext cx="9613861" cy="62297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dt" idx="10"/>
          </p:nvPr>
        </p:nvSpPr>
        <p:spPr>
          <a:xfrm>
            <a:off x="7550981" y="5936187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5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12" name="Shape 112"/>
          <p:cNvSpPr txBox="1">
            <a:spLocks noGrp="1"/>
          </p:cNvSpPr>
          <p:nvPr>
            <p:ph type="ftr" idx="11"/>
          </p:nvPr>
        </p:nvSpPr>
        <p:spPr>
          <a:xfrm>
            <a:off x="680320" y="5936187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5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13" name="Shape 113"/>
          <p:cNvSpPr txBox="1">
            <a:spLocks noGrp="1"/>
          </p:cNvSpPr>
          <p:nvPr>
            <p:ph type="sldNum" idx="12"/>
          </p:nvPr>
        </p:nvSpPr>
        <p:spPr>
          <a:xfrm>
            <a:off x="10729454" y="4711308"/>
            <a:ext cx="1154150" cy="10907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lang="en-US" sz="36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aption"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" name="Shape 115" descr="HD-ShadowLong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5928628"/>
            <a:ext cx="10437812" cy="3211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Shape 116" descr="HD-ShadowShort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585825" y="5929621"/>
            <a:ext cx="1602997" cy="144269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Shape 117"/>
          <p:cNvSpPr/>
          <p:nvPr/>
        </p:nvSpPr>
        <p:spPr>
          <a:xfrm>
            <a:off x="0" y="4567987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8" name="Shape 118"/>
          <p:cNvSpPr/>
          <p:nvPr/>
        </p:nvSpPr>
        <p:spPr>
          <a:xfrm>
            <a:off x="10585827" y="456798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680322" y="609597"/>
            <a:ext cx="9613858" cy="35927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Font typeface="Trebuchet MS"/>
              <a:buNone/>
              <a:defRPr sz="32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0322" y="4711614"/>
            <a:ext cx="9613858" cy="1090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dt" idx="10"/>
          </p:nvPr>
        </p:nvSpPr>
        <p:spPr>
          <a:xfrm>
            <a:off x="7550981" y="5936187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5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ftr" idx="11"/>
          </p:nvPr>
        </p:nvSpPr>
        <p:spPr>
          <a:xfrm>
            <a:off x="680320" y="5936187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5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sldNum" idx="12"/>
          </p:nvPr>
        </p:nvSpPr>
        <p:spPr>
          <a:xfrm>
            <a:off x="10729454" y="4711614"/>
            <a:ext cx="1154150" cy="10907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lang="en-US" sz="36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 with Caption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Shape 125" descr="HD-ShadowLong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5928628"/>
            <a:ext cx="10437812" cy="3211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Shape 126" descr="HD-ShadowShort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585825" y="5929621"/>
            <a:ext cx="1602997" cy="144269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Shape 127"/>
          <p:cNvSpPr/>
          <p:nvPr/>
        </p:nvSpPr>
        <p:spPr>
          <a:xfrm>
            <a:off x="0" y="4567987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8" name="Shape 128"/>
          <p:cNvSpPr/>
          <p:nvPr/>
        </p:nvSpPr>
        <p:spPr>
          <a:xfrm>
            <a:off x="10585827" y="456798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1127855" y="609597"/>
            <a:ext cx="8718877" cy="30360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Font typeface="Trebuchet MS"/>
              <a:buNone/>
              <a:defRPr sz="32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1402287" y="3653378"/>
            <a:ext cx="8156579" cy="54896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31" name="Shape 131"/>
          <p:cNvSpPr txBox="1">
            <a:spLocks noGrp="1"/>
          </p:cNvSpPr>
          <p:nvPr>
            <p:ph type="body" idx="2"/>
          </p:nvPr>
        </p:nvSpPr>
        <p:spPr>
          <a:xfrm>
            <a:off x="680322" y="4711614"/>
            <a:ext cx="9613858" cy="1090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32" name="Shape 132"/>
          <p:cNvSpPr txBox="1">
            <a:spLocks noGrp="1"/>
          </p:cNvSpPr>
          <p:nvPr>
            <p:ph type="dt" idx="10"/>
          </p:nvPr>
        </p:nvSpPr>
        <p:spPr>
          <a:xfrm>
            <a:off x="7550981" y="5936187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5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33" name="Shape 133"/>
          <p:cNvSpPr txBox="1">
            <a:spLocks noGrp="1"/>
          </p:cNvSpPr>
          <p:nvPr>
            <p:ph type="ftr" idx="11"/>
          </p:nvPr>
        </p:nvSpPr>
        <p:spPr>
          <a:xfrm>
            <a:off x="680320" y="5936187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5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34" name="Shape 134"/>
          <p:cNvSpPr txBox="1">
            <a:spLocks noGrp="1"/>
          </p:cNvSpPr>
          <p:nvPr>
            <p:ph type="sldNum" idx="12"/>
          </p:nvPr>
        </p:nvSpPr>
        <p:spPr>
          <a:xfrm>
            <a:off x="10729454" y="4709925"/>
            <a:ext cx="1154150" cy="10907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lang="en-US" sz="36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35" name="Shape 135"/>
          <p:cNvSpPr txBox="1"/>
          <p:nvPr/>
        </p:nvSpPr>
        <p:spPr>
          <a:xfrm>
            <a:off x="583572" y="748116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Trebuchet MS"/>
              <a:buNone/>
            </a:pPr>
            <a:r>
              <a:rPr lang="en-US" sz="7200" b="0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“</a:t>
            </a:r>
          </a:p>
        </p:txBody>
      </p:sp>
      <p:sp>
        <p:nvSpPr>
          <p:cNvPr id="136" name="Shape 136"/>
          <p:cNvSpPr txBox="1"/>
          <p:nvPr/>
        </p:nvSpPr>
        <p:spPr>
          <a:xfrm>
            <a:off x="9662809" y="3033524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chemeClr val="lt1"/>
              </a:buClr>
              <a:buSzPct val="25000"/>
              <a:buFont typeface="Trebuchet MS"/>
              <a:buNone/>
            </a:pPr>
            <a:r>
              <a:rPr lang="en-US" sz="7200" b="0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Name Card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Shape 138" descr="HD-ShadowLong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5928628"/>
            <a:ext cx="10437812" cy="3211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Shape 139" descr="HD-ShadowShort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585825" y="5929621"/>
            <a:ext cx="1602997" cy="144269"/>
          </a:xfrm>
          <a:prstGeom prst="rect">
            <a:avLst/>
          </a:prstGeom>
          <a:noFill/>
          <a:ln>
            <a:noFill/>
          </a:ln>
        </p:spPr>
      </p:pic>
      <p:sp>
        <p:nvSpPr>
          <p:cNvPr id="140" name="Shape 140"/>
          <p:cNvSpPr/>
          <p:nvPr/>
        </p:nvSpPr>
        <p:spPr>
          <a:xfrm>
            <a:off x="0" y="4567987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1" name="Shape 141"/>
          <p:cNvSpPr/>
          <p:nvPr/>
        </p:nvSpPr>
        <p:spPr>
          <a:xfrm>
            <a:off x="10585827" y="456798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2" name="Shape 142"/>
          <p:cNvSpPr txBox="1">
            <a:spLocks noGrp="1"/>
          </p:cNvSpPr>
          <p:nvPr>
            <p:ph type="title"/>
          </p:nvPr>
        </p:nvSpPr>
        <p:spPr>
          <a:xfrm>
            <a:off x="680318" y="4711614"/>
            <a:ext cx="9613861" cy="58853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Font typeface="Trebuchet MS"/>
              <a:buNone/>
              <a:defRPr sz="32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680320" y="5300148"/>
            <a:ext cx="9613861" cy="50225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44" name="Shape 144"/>
          <p:cNvSpPr txBox="1">
            <a:spLocks noGrp="1"/>
          </p:cNvSpPr>
          <p:nvPr>
            <p:ph type="dt" idx="10"/>
          </p:nvPr>
        </p:nvSpPr>
        <p:spPr>
          <a:xfrm>
            <a:off x="7550981" y="5936187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5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45" name="Shape 145"/>
          <p:cNvSpPr txBox="1">
            <a:spLocks noGrp="1"/>
          </p:cNvSpPr>
          <p:nvPr>
            <p:ph type="ftr" idx="11"/>
          </p:nvPr>
        </p:nvSpPr>
        <p:spPr>
          <a:xfrm>
            <a:off x="680320" y="5936187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5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46" name="Shape 146"/>
          <p:cNvSpPr txBox="1">
            <a:spLocks noGrp="1"/>
          </p:cNvSpPr>
          <p:nvPr>
            <p:ph type="sldNum" idx="12"/>
          </p:nvPr>
        </p:nvSpPr>
        <p:spPr>
          <a:xfrm>
            <a:off x="10729454" y="4709925"/>
            <a:ext cx="1154150" cy="10907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lang="en-US" sz="36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 Column"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" name="Shape 148" descr="HD-ShadowLong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1970240"/>
            <a:ext cx="10437812" cy="3211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Shape 149" descr="HD-ShadowShort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585825" y="1971233"/>
            <a:ext cx="1602997" cy="144269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Shape 150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1" name="Shape 151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2" name="Shape 152"/>
          <p:cNvSpPr txBox="1">
            <a:spLocks noGrp="1"/>
          </p:cNvSpPr>
          <p:nvPr>
            <p:ph type="title"/>
          </p:nvPr>
        </p:nvSpPr>
        <p:spPr>
          <a:xfrm>
            <a:off x="669222" y="753227"/>
            <a:ext cx="9624959" cy="10809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Font typeface="Trebuchet MS"/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60945" y="2336873"/>
            <a:ext cx="3070033" cy="5762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20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54" name="Shape 154"/>
          <p:cNvSpPr txBox="1">
            <a:spLocks noGrp="1"/>
          </p:cNvSpPr>
          <p:nvPr>
            <p:ph type="body" idx="2"/>
          </p:nvPr>
        </p:nvSpPr>
        <p:spPr>
          <a:xfrm>
            <a:off x="680322" y="3022673"/>
            <a:ext cx="3049702" cy="291351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55" name="Shape 155"/>
          <p:cNvSpPr txBox="1">
            <a:spLocks noGrp="1"/>
          </p:cNvSpPr>
          <p:nvPr>
            <p:ph type="body" idx="3"/>
          </p:nvPr>
        </p:nvSpPr>
        <p:spPr>
          <a:xfrm>
            <a:off x="3956025" y="2336873"/>
            <a:ext cx="3063240" cy="5762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20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56" name="Shape 156"/>
          <p:cNvSpPr txBox="1">
            <a:spLocks noGrp="1"/>
          </p:cNvSpPr>
          <p:nvPr>
            <p:ph type="body" idx="4"/>
          </p:nvPr>
        </p:nvSpPr>
        <p:spPr>
          <a:xfrm>
            <a:off x="3945469" y="3022673"/>
            <a:ext cx="3063240" cy="291351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57" name="Shape 157"/>
          <p:cNvSpPr txBox="1">
            <a:spLocks noGrp="1"/>
          </p:cNvSpPr>
          <p:nvPr>
            <p:ph type="body" idx="5"/>
          </p:nvPr>
        </p:nvSpPr>
        <p:spPr>
          <a:xfrm>
            <a:off x="7224156" y="2336873"/>
            <a:ext cx="3070024" cy="5762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20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58" name="Shape 158"/>
          <p:cNvSpPr txBox="1">
            <a:spLocks noGrp="1"/>
          </p:cNvSpPr>
          <p:nvPr>
            <p:ph type="body" idx="6"/>
          </p:nvPr>
        </p:nvSpPr>
        <p:spPr>
          <a:xfrm>
            <a:off x="7224156" y="3022673"/>
            <a:ext cx="3070024" cy="291351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59" name="Shape 159"/>
          <p:cNvSpPr txBox="1">
            <a:spLocks noGrp="1"/>
          </p:cNvSpPr>
          <p:nvPr>
            <p:ph type="dt" idx="10"/>
          </p:nvPr>
        </p:nvSpPr>
        <p:spPr>
          <a:xfrm>
            <a:off x="7550981" y="5936187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5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60" name="Shape 160"/>
          <p:cNvSpPr txBox="1">
            <a:spLocks noGrp="1"/>
          </p:cNvSpPr>
          <p:nvPr>
            <p:ph type="ftr" idx="11"/>
          </p:nvPr>
        </p:nvSpPr>
        <p:spPr>
          <a:xfrm>
            <a:off x="680320" y="5936187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5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61" name="Shape 161"/>
          <p:cNvSpPr txBox="1">
            <a:spLocks noGrp="1"/>
          </p:cNvSpPr>
          <p:nvPr>
            <p:ph type="sldNum" idx="12"/>
          </p:nvPr>
        </p:nvSpPr>
        <p:spPr>
          <a:xfrm>
            <a:off x="10729454" y="753227"/>
            <a:ext cx="1154150" cy="10907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lang="en-US" sz="36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 Picture Column"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" name="Shape 163" descr="HD-ShadowLong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1970240"/>
            <a:ext cx="10437812" cy="3211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Shape 164" descr="HD-ShadowShort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585825" y="1971233"/>
            <a:ext cx="1602997" cy="144269"/>
          </a:xfrm>
          <a:prstGeom prst="rect">
            <a:avLst/>
          </a:prstGeom>
          <a:noFill/>
          <a:ln>
            <a:noFill/>
          </a:ln>
        </p:spPr>
      </p:pic>
      <p:sp>
        <p:nvSpPr>
          <p:cNvPr id="165" name="Shape 16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6" name="Shape 16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7" name="Shape 167"/>
          <p:cNvSpPr txBox="1">
            <a:spLocks noGrp="1"/>
          </p:cNvSpPr>
          <p:nvPr>
            <p:ph type="title"/>
          </p:nvPr>
        </p:nvSpPr>
        <p:spPr>
          <a:xfrm>
            <a:off x="680322" y="753227"/>
            <a:ext cx="9613859" cy="10809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Font typeface="Trebuchet MS"/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680318" y="4297503"/>
            <a:ext cx="3049704" cy="5762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20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69" name="Shape 169"/>
          <p:cNvSpPr>
            <a:spLocks noGrp="1"/>
          </p:cNvSpPr>
          <p:nvPr>
            <p:ph type="pic" idx="2"/>
          </p:nvPr>
        </p:nvSpPr>
        <p:spPr>
          <a:xfrm>
            <a:off x="680318" y="2336873"/>
            <a:ext cx="3049704" cy="1524000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70" name="Shape 170"/>
          <p:cNvSpPr txBox="1">
            <a:spLocks noGrp="1"/>
          </p:cNvSpPr>
          <p:nvPr>
            <p:ph type="body" idx="3"/>
          </p:nvPr>
        </p:nvSpPr>
        <p:spPr>
          <a:xfrm>
            <a:off x="680318" y="4873764"/>
            <a:ext cx="3049704" cy="106242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71" name="Shape 171"/>
          <p:cNvSpPr txBox="1">
            <a:spLocks noGrp="1"/>
          </p:cNvSpPr>
          <p:nvPr>
            <p:ph type="body" idx="4"/>
          </p:nvPr>
        </p:nvSpPr>
        <p:spPr>
          <a:xfrm>
            <a:off x="3945471" y="4297503"/>
            <a:ext cx="3063240" cy="5762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20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72" name="Shape 172"/>
          <p:cNvSpPr>
            <a:spLocks noGrp="1"/>
          </p:cNvSpPr>
          <p:nvPr>
            <p:ph type="pic" idx="5"/>
          </p:nvPr>
        </p:nvSpPr>
        <p:spPr>
          <a:xfrm>
            <a:off x="3945469" y="2336873"/>
            <a:ext cx="3063240" cy="1524000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73" name="Shape 173"/>
          <p:cNvSpPr txBox="1">
            <a:spLocks noGrp="1"/>
          </p:cNvSpPr>
          <p:nvPr>
            <p:ph type="body" idx="6"/>
          </p:nvPr>
        </p:nvSpPr>
        <p:spPr>
          <a:xfrm>
            <a:off x="3944117" y="4873764"/>
            <a:ext cx="3067296" cy="106242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74" name="Shape 174"/>
          <p:cNvSpPr txBox="1">
            <a:spLocks noGrp="1"/>
          </p:cNvSpPr>
          <p:nvPr>
            <p:ph type="body" idx="7"/>
          </p:nvPr>
        </p:nvSpPr>
        <p:spPr>
          <a:xfrm>
            <a:off x="7230678" y="4297503"/>
            <a:ext cx="3063505" cy="5762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20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75" name="Shape 175"/>
          <p:cNvSpPr>
            <a:spLocks noGrp="1"/>
          </p:cNvSpPr>
          <p:nvPr>
            <p:ph type="pic" idx="8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76" name="Shape 176"/>
          <p:cNvSpPr txBox="1">
            <a:spLocks noGrp="1"/>
          </p:cNvSpPr>
          <p:nvPr>
            <p:ph type="body" idx="9"/>
          </p:nvPr>
        </p:nvSpPr>
        <p:spPr>
          <a:xfrm>
            <a:off x="7230553" y="4873762"/>
            <a:ext cx="3067563" cy="106242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77" name="Shape 177"/>
          <p:cNvSpPr txBox="1">
            <a:spLocks noGrp="1"/>
          </p:cNvSpPr>
          <p:nvPr>
            <p:ph type="dt" idx="10"/>
          </p:nvPr>
        </p:nvSpPr>
        <p:spPr>
          <a:xfrm>
            <a:off x="7550981" y="5936187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5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78" name="Shape 178"/>
          <p:cNvSpPr txBox="1">
            <a:spLocks noGrp="1"/>
          </p:cNvSpPr>
          <p:nvPr>
            <p:ph type="ftr" idx="11"/>
          </p:nvPr>
        </p:nvSpPr>
        <p:spPr>
          <a:xfrm>
            <a:off x="680320" y="5936187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5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79" name="Shape 179"/>
          <p:cNvSpPr txBox="1">
            <a:spLocks noGrp="1"/>
          </p:cNvSpPr>
          <p:nvPr>
            <p:ph type="sldNum" idx="12"/>
          </p:nvPr>
        </p:nvSpPr>
        <p:spPr>
          <a:xfrm>
            <a:off x="10729454" y="753227"/>
            <a:ext cx="1154150" cy="10907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lang="en-US" sz="36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1" name="Shape 181" descr="HD-ShadowLong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1970240"/>
            <a:ext cx="10437812" cy="3211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" name="Shape 182" descr="HD-ShadowShort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585825" y="1971233"/>
            <a:ext cx="1602997" cy="144269"/>
          </a:xfrm>
          <a:prstGeom prst="rect">
            <a:avLst/>
          </a:prstGeom>
          <a:noFill/>
          <a:ln>
            <a:noFill/>
          </a:ln>
        </p:spPr>
      </p:pic>
      <p:sp>
        <p:nvSpPr>
          <p:cNvPr id="183" name="Shape 183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4" name="Shape 184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5" name="Shape 185"/>
          <p:cNvSpPr txBox="1">
            <a:spLocks noGrp="1"/>
          </p:cNvSpPr>
          <p:nvPr>
            <p:ph type="title"/>
          </p:nvPr>
        </p:nvSpPr>
        <p:spPr>
          <a:xfrm>
            <a:off x="680320" y="753227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Font typeface="Trebuchet MS"/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 rot="5400000">
            <a:off x="3687593" y="-670399"/>
            <a:ext cx="3599316" cy="9613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76200" algn="l" rtl="0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685800" marR="0" lvl="1" indent="-1016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marR="0" lvl="2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marR="0" lvl="3" indent="-1270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marR="0" lvl="4" indent="-1270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marR="0" lvl="5" indent="-1397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1800" marR="0" lvl="6" indent="-1397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9000" marR="0" lvl="7" indent="-1397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886200" marR="0" lvl="8" indent="-1397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87" name="Shape 187"/>
          <p:cNvSpPr txBox="1">
            <a:spLocks noGrp="1"/>
          </p:cNvSpPr>
          <p:nvPr>
            <p:ph type="dt" idx="10"/>
          </p:nvPr>
        </p:nvSpPr>
        <p:spPr>
          <a:xfrm>
            <a:off x="7550981" y="5936187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5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88" name="Shape 188"/>
          <p:cNvSpPr txBox="1">
            <a:spLocks noGrp="1"/>
          </p:cNvSpPr>
          <p:nvPr>
            <p:ph type="ftr" idx="11"/>
          </p:nvPr>
        </p:nvSpPr>
        <p:spPr>
          <a:xfrm>
            <a:off x="680320" y="5936187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5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10729454" y="753227"/>
            <a:ext cx="1154150" cy="10907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lang="en-US" sz="36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/>
          <p:nvPr/>
        </p:nvSpPr>
        <p:spPr>
          <a:xfrm rot="5400000">
            <a:off x="8116207" y="1869394"/>
            <a:ext cx="5106987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2" name="Shape 192"/>
          <p:cNvSpPr/>
          <p:nvPr/>
        </p:nvSpPr>
        <p:spPr>
          <a:xfrm rot="5400000">
            <a:off x="9868201" y="5372402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3" name="Shape 193"/>
          <p:cNvSpPr txBox="1">
            <a:spLocks noGrp="1"/>
          </p:cNvSpPr>
          <p:nvPr>
            <p:ph type="title"/>
          </p:nvPr>
        </p:nvSpPr>
        <p:spPr>
          <a:xfrm rot="5400000">
            <a:off x="8489251" y="2249575"/>
            <a:ext cx="4353759" cy="107380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Font typeface="Trebuchet MS"/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 rot="5400000">
            <a:off x="2452029" y="-1162110"/>
            <a:ext cx="5326588" cy="887000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76200" algn="l" rtl="0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685800" marR="0" lvl="1" indent="-1016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marR="0" lvl="2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marR="0" lvl="3" indent="-1270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marR="0" lvl="4" indent="-1270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marR="0" lvl="5" indent="-1397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1800" marR="0" lvl="6" indent="-1397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9000" marR="0" lvl="7" indent="-1397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886200" marR="0" lvl="8" indent="-1397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95" name="Shape 195"/>
          <p:cNvSpPr txBox="1">
            <a:spLocks noGrp="1"/>
          </p:cNvSpPr>
          <p:nvPr>
            <p:ph type="dt" idx="10"/>
          </p:nvPr>
        </p:nvSpPr>
        <p:spPr>
          <a:xfrm>
            <a:off x="6807125" y="5936187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5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96" name="Shape 196"/>
          <p:cNvSpPr txBox="1">
            <a:spLocks noGrp="1"/>
          </p:cNvSpPr>
          <p:nvPr>
            <p:ph type="ftr" idx="11"/>
          </p:nvPr>
        </p:nvSpPr>
        <p:spPr>
          <a:xfrm>
            <a:off x="680320" y="5936187"/>
            <a:ext cx="6126804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5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97" name="Shape 197"/>
          <p:cNvSpPr txBox="1">
            <a:spLocks noGrp="1"/>
          </p:cNvSpPr>
          <p:nvPr>
            <p:ph type="sldNum" idx="12"/>
          </p:nvPr>
        </p:nvSpPr>
        <p:spPr>
          <a:xfrm>
            <a:off x="10097550" y="5398632"/>
            <a:ext cx="1154150" cy="10907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lang="en-US" sz="36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Shape 23" descr="HD-ShadowLong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1970240"/>
            <a:ext cx="10437812" cy="321163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Shape 24" descr="HD-ShadowShort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585825" y="1971233"/>
            <a:ext cx="1602997" cy="144269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Shape 2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" name="Shape 2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680320" y="753227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Font typeface="Trebuchet MS"/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680320" y="2336873"/>
            <a:ext cx="9613861" cy="359931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76200" algn="l" rtl="0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685800" marR="0" lvl="1" indent="-1016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marR="0" lvl="2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marR="0" lvl="3" indent="-1270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marR="0" lvl="4" indent="-1270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marR="0" lvl="5" indent="-1397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1800" marR="0" lvl="6" indent="-1397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9000" marR="0" lvl="7" indent="-1397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886200" marR="0" lvl="8" indent="-1397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dt" idx="10"/>
          </p:nvPr>
        </p:nvSpPr>
        <p:spPr>
          <a:xfrm>
            <a:off x="7550981" y="5936187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ftr" idx="11"/>
          </p:nvPr>
        </p:nvSpPr>
        <p:spPr>
          <a:xfrm>
            <a:off x="680320" y="5936187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5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10729454" y="753227"/>
            <a:ext cx="1154150" cy="10907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lang="en-US" sz="36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Shape 33" descr="HD-ShadowLong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086907"/>
            <a:ext cx="10437812" cy="321163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Shape 34" descr="HD-ShadowShort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585824" y="4087901"/>
            <a:ext cx="1602997" cy="144269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Shape 35"/>
          <p:cNvSpPr/>
          <p:nvPr/>
        </p:nvSpPr>
        <p:spPr>
          <a:xfrm>
            <a:off x="-1" y="2726266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" name="Shape 36"/>
          <p:cNvSpPr/>
          <p:nvPr/>
        </p:nvSpPr>
        <p:spPr>
          <a:xfrm>
            <a:off x="10585825" y="2726266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680322" y="2869894"/>
            <a:ext cx="9613859" cy="10907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Font typeface="Trebuchet MS"/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680322" y="4232171"/>
            <a:ext cx="9613859" cy="17040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dt" idx="10"/>
          </p:nvPr>
        </p:nvSpPr>
        <p:spPr>
          <a:xfrm>
            <a:off x="7550981" y="5936187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5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ftr" idx="11"/>
          </p:nvPr>
        </p:nvSpPr>
        <p:spPr>
          <a:xfrm>
            <a:off x="680320" y="5936187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5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10729454" y="2869894"/>
            <a:ext cx="1154150" cy="10907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lang="en-US" sz="36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Shape 43" descr="HD-ShadowLong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1970240"/>
            <a:ext cx="10437812" cy="321163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Shape 44" descr="HD-ShadowShort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585825" y="1971233"/>
            <a:ext cx="1602997" cy="144269"/>
          </a:xfrm>
          <a:prstGeom prst="rect">
            <a:avLst/>
          </a:prstGeom>
          <a:noFill/>
          <a:ln>
            <a:noFill/>
          </a:ln>
        </p:spPr>
      </p:pic>
      <p:sp>
        <p:nvSpPr>
          <p:cNvPr id="45" name="Shape 4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" name="Shape 4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680320" y="753227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Font typeface="Trebuchet MS"/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680320" y="2336873"/>
            <a:ext cx="4698357" cy="359931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76200" algn="l" rtl="0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685800" marR="0" lvl="1" indent="-1016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marR="0" lvl="2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marR="0" lvl="3" indent="-1270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marR="0" lvl="4" indent="-1270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marR="0" lvl="5" indent="-1397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1800" marR="0" lvl="6" indent="-1397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9000" marR="0" lvl="7" indent="-1397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886200" marR="0" lvl="8" indent="-1397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2"/>
          </p:nvPr>
        </p:nvSpPr>
        <p:spPr>
          <a:xfrm>
            <a:off x="5594123" y="2336873"/>
            <a:ext cx="4700058" cy="359931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76200" algn="l" rtl="0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685800" marR="0" lvl="1" indent="-1016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marR="0" lvl="2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marR="0" lvl="3" indent="-1270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marR="0" lvl="4" indent="-1270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marR="0" lvl="5" indent="-1397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1800" marR="0" lvl="6" indent="-1397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9000" marR="0" lvl="7" indent="-1397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886200" marR="0" lvl="8" indent="-1397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7550981" y="5936187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5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680320" y="5936187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5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10729454" y="753227"/>
            <a:ext cx="1154150" cy="10907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lang="en-US" sz="36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Shape 54" descr="HD-ShadowLong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1970240"/>
            <a:ext cx="10437812" cy="321163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Shape 55" descr="HD-ShadowShort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585825" y="1971233"/>
            <a:ext cx="1602997" cy="144269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Shape 5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7" name="Shape 5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680318" y="753229"/>
            <a:ext cx="9613863" cy="10809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Font typeface="Trebuchet MS"/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Font typeface="Arial"/>
              <a:buNone/>
              <a:defRPr sz="24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20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2"/>
          </p:nvPr>
        </p:nvSpPr>
        <p:spPr>
          <a:xfrm>
            <a:off x="680322" y="3030008"/>
            <a:ext cx="4698355" cy="29061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76200" algn="l" rtl="0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685800" marR="0" lvl="1" indent="-1016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marR="0" lvl="2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marR="0" lvl="3" indent="-1270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marR="0" lvl="4" indent="-1270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marR="0" lvl="5" indent="-1397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1800" marR="0" lvl="6" indent="-1397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9000" marR="0" lvl="7" indent="-1397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886200" marR="0" lvl="8" indent="-1397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3"/>
          </p:nvPr>
        </p:nvSpPr>
        <p:spPr>
          <a:xfrm>
            <a:off x="5820153" y="2336873"/>
            <a:ext cx="4474027" cy="69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Font typeface="Arial"/>
              <a:buNone/>
              <a:defRPr sz="24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20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4"/>
          </p:nvPr>
        </p:nvSpPr>
        <p:spPr>
          <a:xfrm>
            <a:off x="5594123" y="3030008"/>
            <a:ext cx="4700059" cy="29061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76200" algn="l" rtl="0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685800" marR="0" lvl="1" indent="-1016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marR="0" lvl="2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marR="0" lvl="3" indent="-1270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marR="0" lvl="4" indent="-1270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marR="0" lvl="5" indent="-1397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1800" marR="0" lvl="6" indent="-1397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9000" marR="0" lvl="7" indent="-1397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886200" marR="0" lvl="8" indent="-1397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dt" idx="10"/>
          </p:nvPr>
        </p:nvSpPr>
        <p:spPr>
          <a:xfrm>
            <a:off x="7550981" y="5936187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5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ftr" idx="11"/>
          </p:nvPr>
        </p:nvSpPr>
        <p:spPr>
          <a:xfrm>
            <a:off x="680320" y="5936187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5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10729454" y="753227"/>
            <a:ext cx="1154150" cy="10907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lang="en-US" sz="36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Shape 67" descr="HD-ShadowLong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1970240"/>
            <a:ext cx="10437812" cy="321163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Shape 68" descr="HD-ShadowShort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585825" y="1971233"/>
            <a:ext cx="1602997" cy="144269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Shape 6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0" name="Shape 7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680320" y="753227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Font typeface="Trebuchet MS"/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dt" idx="10"/>
          </p:nvPr>
        </p:nvSpPr>
        <p:spPr>
          <a:xfrm>
            <a:off x="7550981" y="5936187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5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ftr" idx="11"/>
          </p:nvPr>
        </p:nvSpPr>
        <p:spPr>
          <a:xfrm>
            <a:off x="680320" y="5936187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5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sldNum" idx="12"/>
          </p:nvPr>
        </p:nvSpPr>
        <p:spPr>
          <a:xfrm>
            <a:off x="10729454" y="753227"/>
            <a:ext cx="1154150" cy="10907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lang="en-US" sz="36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Shape 76" descr="HD-ShadowShort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585825" y="1971233"/>
            <a:ext cx="1602997" cy="144269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Shape 7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dt" idx="10"/>
          </p:nvPr>
        </p:nvSpPr>
        <p:spPr>
          <a:xfrm>
            <a:off x="7550981" y="5936187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5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ftr" idx="11"/>
          </p:nvPr>
        </p:nvSpPr>
        <p:spPr>
          <a:xfrm>
            <a:off x="680320" y="5936187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5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10729454" y="753227"/>
            <a:ext cx="1154150" cy="10907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lang="en-US" sz="36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Shape 82" descr="HD-ShadowLong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1970240"/>
            <a:ext cx="10437812" cy="321163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Shape 83" descr="HD-ShadowShort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585825" y="1971233"/>
            <a:ext cx="1602997" cy="144269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Shape 84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5" name="Shape 8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680320" y="753227"/>
            <a:ext cx="9613858" cy="10809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Font typeface="Trebuchet MS"/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4685846" y="2336873"/>
            <a:ext cx="5608335" cy="359931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76200" algn="l" rtl="0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685800" marR="0" lvl="1" indent="-1016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marR="0" lvl="2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marR="0" lvl="3" indent="-1270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marR="0" lvl="4" indent="-1270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marR="0" lvl="5" indent="-1397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1800" marR="0" lvl="6" indent="-1397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9000" marR="0" lvl="7" indent="-1397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886200" marR="0" lvl="8" indent="-1397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body" idx="2"/>
          </p:nvPr>
        </p:nvSpPr>
        <p:spPr>
          <a:xfrm>
            <a:off x="680322" y="2336872"/>
            <a:ext cx="3790077" cy="35993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dt" idx="10"/>
          </p:nvPr>
        </p:nvSpPr>
        <p:spPr>
          <a:xfrm>
            <a:off x="7550981" y="5936187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5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ftr" idx="11"/>
          </p:nvPr>
        </p:nvSpPr>
        <p:spPr>
          <a:xfrm>
            <a:off x="680320" y="5936187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5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sldNum" idx="12"/>
          </p:nvPr>
        </p:nvSpPr>
        <p:spPr>
          <a:xfrm>
            <a:off x="10729454" y="753227"/>
            <a:ext cx="1154150" cy="10907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lang="en-US" sz="36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" name="Shape 93" descr="HD-ShadowLong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1970240"/>
            <a:ext cx="10437812" cy="321163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Shape 94" descr="HD-ShadowShort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585825" y="1971233"/>
            <a:ext cx="1602997" cy="144269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Shape 9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6" name="Shape 9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680322" y="753227"/>
            <a:ext cx="9613856" cy="10809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Font typeface="Trebuchet MS"/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98" name="Shape 98"/>
          <p:cNvSpPr>
            <a:spLocks noGrp="1"/>
          </p:cNvSpPr>
          <p:nvPr>
            <p:ph type="pic" idx="2"/>
          </p:nvPr>
        </p:nvSpPr>
        <p:spPr>
          <a:xfrm>
            <a:off x="4868332" y="2336874"/>
            <a:ext cx="5425848" cy="35993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Font typeface="Arial"/>
              <a:buNone/>
              <a:defRPr sz="32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0322" y="2336873"/>
            <a:ext cx="3876255" cy="359931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dt" idx="10"/>
          </p:nvPr>
        </p:nvSpPr>
        <p:spPr>
          <a:xfrm>
            <a:off x="7550981" y="5936187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5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ftr" idx="11"/>
          </p:nvPr>
        </p:nvSpPr>
        <p:spPr>
          <a:xfrm>
            <a:off x="680320" y="5936187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5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sldNum" idx="12"/>
          </p:nvPr>
        </p:nvSpPr>
        <p:spPr>
          <a:xfrm>
            <a:off x="10729454" y="753227"/>
            <a:ext cx="1154150" cy="10907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lang="en-US" sz="36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78121"/>
            </a:gs>
            <a:gs pos="50000">
              <a:srgbClr val="D54006"/>
            </a:gs>
            <a:gs pos="100000">
              <a:srgbClr val="8C0000"/>
            </a:gs>
          </a:gsLst>
          <a:lin ang="252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hape 6" descr="hashOverlay-FullResolve.png"/>
          <p:cNvPicPr preferRelativeResize="0"/>
          <p:nvPr/>
        </p:nvPicPr>
        <p:blipFill rotWithShape="1">
          <a:blip r:embed="rId19">
            <a:alphaModFix amt="10000"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Shape 7"/>
          <p:cNvSpPr txBox="1">
            <a:spLocks noGrp="1"/>
          </p:cNvSpPr>
          <p:nvPr>
            <p:ph type="title"/>
          </p:nvPr>
        </p:nvSpPr>
        <p:spPr>
          <a:xfrm>
            <a:off x="680320" y="753227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Font typeface="Trebuchet MS"/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body" idx="1"/>
          </p:nvPr>
        </p:nvSpPr>
        <p:spPr>
          <a:xfrm>
            <a:off x="680320" y="2336873"/>
            <a:ext cx="9613861" cy="359931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76200" algn="l" rtl="0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685800" marR="0" lvl="1" indent="-1016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marR="0" lvl="2" indent="-1143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marR="0" lvl="3" indent="-1270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marR="0" lvl="4" indent="-1270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marR="0" lvl="5" indent="-1397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1800" marR="0" lvl="6" indent="-1397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9000" marR="0" lvl="7" indent="-1397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886200" marR="0" lvl="8" indent="-1397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dt" idx="10"/>
          </p:nvPr>
        </p:nvSpPr>
        <p:spPr>
          <a:xfrm>
            <a:off x="7550981" y="5936187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05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ftr" idx="11"/>
          </p:nvPr>
        </p:nvSpPr>
        <p:spPr>
          <a:xfrm>
            <a:off x="680320" y="5936187"/>
            <a:ext cx="687066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05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10729454" y="753227"/>
            <a:ext cx="1154150" cy="10907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lang="en-US" sz="36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>
            <a:spLocks noGrp="1"/>
          </p:cNvSpPr>
          <p:nvPr>
            <p:ph type="ctrTitle"/>
          </p:nvPr>
        </p:nvSpPr>
        <p:spPr>
          <a:xfrm>
            <a:off x="680322" y="2733708"/>
            <a:ext cx="8144134" cy="137307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Trebuchet MS"/>
              <a:buNone/>
            </a:pPr>
            <a:r>
              <a:rPr lang="en-US" sz="5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Planet Paycheck</a:t>
            </a:r>
          </a:p>
        </p:txBody>
      </p:sp>
      <p:sp>
        <p:nvSpPr>
          <p:cNvPr id="203" name="Shape 203"/>
          <p:cNvSpPr txBox="1"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-US" sz="2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Vocabulary Review</a:t>
            </a:r>
          </a:p>
        </p:txBody>
      </p:sp>
      <p:pic>
        <p:nvPicPr>
          <p:cNvPr id="204" name="Shape 20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12895" y="4320339"/>
            <a:ext cx="5430796" cy="23827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" name="Shape 26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20900" y="2897747"/>
            <a:ext cx="5602082" cy="3723736"/>
          </a:xfrm>
          <a:prstGeom prst="rect">
            <a:avLst/>
          </a:prstGeom>
          <a:noFill/>
          <a:ln>
            <a:noFill/>
          </a:ln>
        </p:spPr>
      </p:pic>
      <p:sp>
        <p:nvSpPr>
          <p:cNvPr id="267" name="Shape 267"/>
          <p:cNvSpPr txBox="1">
            <a:spLocks noGrp="1"/>
          </p:cNvSpPr>
          <p:nvPr>
            <p:ph type="title"/>
          </p:nvPr>
        </p:nvSpPr>
        <p:spPr>
          <a:xfrm>
            <a:off x="680320" y="753227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Trebuchet MS"/>
              <a:buNone/>
            </a:pPr>
            <a:r>
              <a:rPr lang="en-US"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Withholding Taxes</a:t>
            </a:r>
          </a:p>
        </p:txBody>
      </p:sp>
      <p:sp>
        <p:nvSpPr>
          <p:cNvPr id="268" name="Shape 268"/>
          <p:cNvSpPr txBox="1">
            <a:spLocks noGrp="1"/>
          </p:cNvSpPr>
          <p:nvPr>
            <p:ph type="body" idx="1"/>
          </p:nvPr>
        </p:nvSpPr>
        <p:spPr>
          <a:xfrm>
            <a:off x="680320" y="2336873"/>
            <a:ext cx="9613861" cy="359931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Amount of taxes, required by law, to be withheld from the paycheck.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 txBox="1">
            <a:spLocks noGrp="1"/>
          </p:cNvSpPr>
          <p:nvPr>
            <p:ph type="title"/>
          </p:nvPr>
        </p:nvSpPr>
        <p:spPr>
          <a:xfrm>
            <a:off x="680320" y="753227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Trebuchet MS"/>
              <a:buNone/>
            </a:pPr>
            <a:r>
              <a:rPr lang="en-US"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FICA	</a:t>
            </a:r>
          </a:p>
        </p:txBody>
      </p:sp>
      <p:sp>
        <p:nvSpPr>
          <p:cNvPr id="274" name="Shape 274"/>
          <p:cNvSpPr txBox="1">
            <a:spLocks noGrp="1"/>
          </p:cNvSpPr>
          <p:nvPr>
            <p:ph type="body" idx="1"/>
          </p:nvPr>
        </p:nvSpPr>
        <p:spPr>
          <a:xfrm>
            <a:off x="680320" y="2336873"/>
            <a:ext cx="6312907" cy="359931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Federal Insurance Contribution Act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A U.S. law requiring a deduction from paychecks and income that goes toward the Social Security program and Medicare. Both employees and employers are responsible for sharing the FICA payments.</a:t>
            </a:r>
          </a:p>
        </p:txBody>
      </p:sp>
      <p:sp>
        <p:nvSpPr>
          <p:cNvPr id="275" name="Shape 275" descr="data:image/jpeg;base64,/9j/4AAQSkZJRgABAQAAAQABAAD/2wCEAAkGBhQSEBQUExQWFBUWGR8YGRgXGBsYHxgeGx4dGxkaGhkaHiceIBkjHRwaIS8hIycpLSwsGB4yNTAqNSYrLCkBCQoKDgwOGg8PGiwkHCQsLCwsLCwsLCwsLCwsLCwsLCwsLCwsLCwsLCwsLCwsLCwsLCwsLCwsLCwsLCwsLCwsLP/AABEIAJ4BQAMBIgACEQEDEQH/xAAbAAABBQEBAAAAAAAAAAAAAAADAAIEBQYBB//EAEoQAAIBAgQDAwcIBwYFBAMAAAECEQMhAAQSMQUiQRNRYQYUFSMyUnEzQlOBkZPR0xYkQ5KUoeEHYmNyc7E0grPB8ERUssN00vH/xAAXAQEBAQEAAAAAAAAAAAAAAAAAAQID/8QAJREBAAICAgMAAgEFAAAAAAAAAAERAhITUSExYUHwcQORobHh/9oADAMBAAIRAxEAPwD3HCwsLAV9TgqEklq1zNsxXAv3AVIA8BhvoKn71f8AiMx+ZiVmOH0qhl6aOYiWUNa4i42hm/ePecV2fp5Oh2SVKdJe2cUqY7IEFjqYLZSB843gb9+AP6Cp+9X/AIjMfmYXoKn71f8AiMx+Zir4bxfh2ZakKQpVGqa3p+pI+SYK7SycpDRvE2icTs55nRqUkqLRR6raKSlFliNJhbdNKfur3DAG9BU/er/xGY/MwvQVP3q/8RmPzMEHA8vc9hSuIPq0uNoNscbhuX1BTSpamDNGhb9GO39+/wDnPfgGegafvV/4iv8AmYjPk8uKnZmrWDxqjzjMbdJPaRJ7pm2LXL5KnTnQipO+lQJuTeB3sx+LHvxFz3AqNYk1FJ1AKYd1mDIMKwGodG3vE4CEtDKmIruZUsD53WggGCQe1iAbHBRw6hf1tTl3/Wq1rxf1trgj6sD4j5PZJaI7ZEWlTEAu5VVBJtqLWEta/UR0x3KeT+TemxpIjJVTQWpsYZQxMBlb3uoPTwwDvMMvIXtqksSAPOq0kqJYAdruBv3Y4mSy52rVIsJ86rxfaD2t/qwk8m8pSZIRUYyq87DUSrSApaGOnV0NpOA0PIXKKoDUu0Ik6nJJJJDSYgbqOm095kCLlcuWde1rAoYM5jMKJjUQCagBIFzBMdcDzK5Smhdsw4RfabzquQNzeKhjY/ZiTxDydyra6lWmg3d2JKjYAlzIsAo3sNINscfycygRyaaBGhmJJg6SHBJmIBUH6u7ADGXy3J66rzlgv6zX5tE649ZsIN9sdy/CctpDJUfTAErmq0RGpRIq7QZHgcMpZLIIaZXsFNIBFIdQQGpwqkzJmnBGqbQfHAzwHJFOzBUKrCow7TVaiSvNqJIQMGDbX1A7nASl4blzEVahnb9arX+HrcCq8Oyps1ZjHNBzVa2kyG+V6FZnpHhgmS8nsrTK1kQWBKvrZhBF2ksQZX53UAXsMQqvkzw/QigU0FQA0ytSCwJUAodV5JQSPeEbjATKWSy7bVqh3/8AVV+hI+l7wfsw2vlsslM1Gr1AixLedV4GqNMkVLTI+3A6vkTlIX1elVOoiTBABEHUTAvJiJ0rJgRg54Pk6SeblaarU5uzZ/b7PSSdLNeIWT8JwHPMsvEmtUA8c1XEWBMg1JBAIkHaRhr5bLCp2Zr1A8FtJzVaQAAST621iD8MR08ksjWXVTVW5gS6VCxnlYy+omSAL78xIIJnE7N+SuWqe3SDcoXdogAAQAY2AvvYYAbZLLgkGtUBG487rWtqv63uv8MPPDaAMGrUmAf+KrbGwPyuxO2G53ySy1UXQqYCgqzCAoAECYsALx0HUA45W8kMs7SyE8qoBqYBVTYCCPCZmYGAH2WVt69zJKyM3WIlRqYEirAgXM9478Gbh1ACTVqAXv51Wi1jftemG0uEZOoGpIEbs25lSoSUaFUey0qYUd207ycMznkxlIoq4CJSDJTTVpEtzGDOrUApIg2En4AY8NoCZq1LCT+tVrAbn5XYSMc9H5f6ap/F1u/T9L71vjbAchwrI6mSl2bM6glRU1HTysIGowl1IiBBHfjtbyTySqdVNUU787KLn/MBfVp+B07WwD6OSy7mFrVGPcM3WPjFqu8A4kegafvV/wCIr/mYDQ8k8shUrT0lTqWHcaTBFuawubbXxZ5jKo4AdVYAyAwBgjYievjgIXoKn71f+IzH5mF6Cp+9X/iMx+Zg3oah9DS2j5Ndr222uftOGVeH5cEaqdIFiQJRb2Ynp3Fz/wAzd5wDPQVP3q/8RmPzML0FT96v/EZj8zEZa+R1KoFHUTYaFmZ1bRO7T/zT1w+nQyTKwC5cqgOoaU5QsTIjYaR+6O7AG9BU/er/AMRmPzML0FT96v8AxGY/MwNKWTkALQkXACLYJadthoif7o7sNp5fJuygJQJ2XkTuMgW7psPHAWlCiEUKJIFuZix+tmJJ+s4JjgEbY7gFhYWFgKuvxtkJBoVW5iBpAMgGJuRAP/m+M9/aIalXhwrUqVQ1aFanVWnpJaVbTYLJ2Ym3TFrm+LV1qFVfKkSbPUKsoExI7tgd7nDBxTMhdRqZLpYO8Anpq+2LCfDCV9SxHkR5O5qnma6U17E0KCpRqVabFJrdnUeBbVBVgYNicH4/wfP+kcnWq0lr6K1JFqU2IUKEY1SacHQGckliT7CDG5o8RqnQDVyt2OrSxuJ5QoJ3I3wOlxKtpipVyoYqGUqxgwYeQT7PQEHodsW/XxO19iuzH/F0f9Kr/wDKjiBR4jmmfSDk2HhVediRyx3Qd+/B6DVDXoGqAH7KtIXb26MRJO4vHjiC5wscYWxi+K56mtJMu/EKy1qTAPUCHW1jYhFVdMwZvZTJuTgNB5T8HOayr0VYIWKEEz8x1f5pDX0xIIInGeznkDUqlmasoYrpEdoYik6DmZyxhyjyTMoOsERctUWoVROJ1WllCgI5KzMBnDSZv7R6HfTY44lGWLekXJLIDUNIoUU6i3Jpa5XVewBToBGFAVD+z6uyc9fsm1P7EkjUMyoedXtxWXaLIB3EH/QSqSy9sUBpONSbB2dzTCJMhKaVKiXNw4jawMxx+mtOoh4ppYkRUNFuSNWoC97wJPugGTOJtTMaitAcQdXZ9SnsjLI6qVQHYkAzO97jrgC8M8iWp16dRq7OqoV7M7AHXKD/AAzrHLtyLaw02XCOANSq5hmqa0rGQkezJYm5JJs0RJAC2gQBlcjU1ksnFK2rS7aWpvMCHJCO2mwDRbwGxBsuC57t3o6M5VYwWIZCoqDXriC0A6WAtNgNtsX2IeU/syZAf1gMSgUyhuyuND+182gBS/n4YJU/s3MkpVRLsV0oQQHrNVMw2+ljT+A+rEfM58GGPE6lIblTRfU0HTAGq0kiQBuRsCBixzPF0osKb8QIamjq80mJlhKuxFhoBH2bi+Iv8I1L+zqooAGZhREAK3JC0tRTmsXNNg3etQ+MtX+zdwaZ7dToCCdDSQnm/LOr2R2BgdO08LhfiaHW3pR1IJCzScBbHUCuoamEr7Vxp2uTiWM2Fy6A8SqS7krVNJr6eVlvbSCRcmJB8cVENPITMUnohSlemuksrMyAMq0FLbtu1JmsJOsqbFpvOO+SL5jNLmBWCGmAqLoBGkhxVk+1LB+hA5VmYxTHNjQtX0q+nWVLdk2kNpY3EwAACeaRtO4OJeZzqClTR+IuGPOXCODUDwUVYuDAiASebvIOE+fa+jcn/Z46dmDmLKwJAUiwFGSvNZmFIoSZ5ahHfLKH9ndVabqczr1BRzoTAHK0AtElUoC83pExzSAZriSPVqOOKtTVhKgUm001Y8tydMiVuQPskYkU6rM1NBxOpqdeU9hGsh2pyT7IuNMQLweoxPaeio/2e1VBnMhifb1KxFWGpMFqDXJXkcH/AFD4g2/BPJZ6GZas1Y1AyhdMEAWQRdidI0ErJJGtr7lqyjxemHYHiJOpWCqaTDQTAB3mQRF7nULyZJaleUo6eIMpTTVqE0iTUSow0AgEaRHLabGbb4tgZ8gX7HshWQKpAUikAzqGdytZ5Ja7zYASsxexH8gZuaiu4rirqdWYwKPYxdvakl579+/EJMwXcKnE2Z2cAA0mUEWJA6agDq/3hcdynEFpaXPEK1SmtRVM0XIYkBtJJkxpkz/e/wAoECy39mrIBprLMDUNLRUjzflca/YbsGBA6VPCCXP/ANn1SqTqrUyNAUL2bQdJoldUuWIBptuTAqGLyWEtYdmrLxKtoL6Z7N2vpLRJMxEX6mAD0ws3nVrlmTiVUKiKxVKTr7MAuCNLMGJmAYvii/8AJ/ydbL1a7tVNTtWmDaOZmE+IDBAfdRekAXuMBVzQpaC3E6oV7hjSYgaDBlibbAGbHfrOB1M89GrT/X6lXUVqlezaDTJ1QpkmSJAW294jAeh4ruJD12W/zt/0nw3gWWZULNXNdah1oSPZBEgAyZGHcR+Wy3+dv+m+IAVcllVqCaa6xF9JJHUSf5+EibYStlENRuRLEux5QREEsxgRAFzuBPTAeIUCaphG0k8xW5MKBYMQNjHL7pmbY7lMmWdVanZdWrULNIi8iDf7QxwECtxfhoy/nQVaiPUNJSlMu1VySmlQBLkmQDtG1sWXk+2VzFJK+XRSskglSGVlJVgQ11YHUD8T34w9HgeYThmW9RULUOImu1MLz9mtaoZVDE2IIA3GNV/Zzw2pRyMVUNNnq1amhvaAeozLqA2MEWxY/f8AH/f7H7/tqMLCwsQLCwsLAZ3iPAVNVCS7GpUMEUssQhhnklqJaOWJuZie/Dc15OLTUlWdtTDUFpZUT4n1Fz8e/EqtxOmGYGsggkR2iiL7ROBnilM2Nan94v4468f1nZS5Shl3LBe29gt/w+VgqtwJFHfYwYi0xIklXJ0QtMRWIvoTsMpywSJA7KwmTI7/ABE2q8TpAQK1MDwqKP8AvjvpWnM9tTn/AFF/HF4/psq6dKmkVAa6NqIUijlQ06ZJkUrcoNydlOC1a8zVFXNsafJ7GXBh4LQDSuRoH8vHE48TpEgmtTkbHtFt8L4d6Wp/TJ94v44cf02RRnWhj2ubhW0nkyxOxJNqewj+eI1MU6rpLZmahszUMsZ2MkikSNhv3eGLP0tT+mT7xfxwvS1P6ZPvF/HE4/psqsiKc01RsytuUmllhAVZ37ImeQD6h8cNqZpVBBOaANyDSygmxF/VwbW3sDeMW/pan9On3i/jhelqf06feL+OHH9NlXqUoGnMmSQR2OWkEAMZmjtf7RtgmQprXrAa8wtReYM1PLiCAyiCKVyFLfCTiw9LU/pk+8X8cdXi1OR65PvF/HF4/psh1ch2dYqazhQimRTy4I1syn9jtYYBlXVuZXzMqsj1WVDfNUAeq8fCwPhNoOKUvO3Pa0/kV+evvP44b6Wp/TJ94v44xjjazNKnzim1y2aI1adRoZY3BMfsp6kzHXvMYua/k1r1a61RtQhpTL3ERc9jO1sM9LU/p0+8X8cc9K0/pk+8X8ca4/qbHHyVW3rX5dvV5cRAIFhR6An7cEPk7IANepA2GjLwJ3t2GA+laf0yfeL+OF6Vp/TJ94v44vH9Nj6fkuFBAquAW1Roy/tABQY7Gx0gC3QYc/k3qEGs5ERBp5eIiI+Q2i2Belaf0yfeL+OF6Vp/TJ94v44nH9Nj6fkwFELVcD/Ty/S4/Yd4B+rD18no0xXqDT7MJl+X4eotudu/AfStP6ZPvF/HC9K0/pk+8X8cXj+mwn6ND6Z+75PLfkeJ+3Dv0d/xqlwB8nl9l9kfIbDoOmA+laf0yfeL+OF6Vp/TJ94v44nH9Njk8lVDaxVqBgdUhMuDMFQbUfdZh9Z78E/R20dtUiZjs8vE98dhvgPpWn9Mn3i/jhelaf0yfeL+OHH9Nhf0dsR21SDeOzy8bRt2HdbFW1Apl6tU1ajaXenpVMsNQFQoBej3AYs6HFaeoeup7/SL+OIPDuKUwKnrkHrav7RR+0bxxNPNWtncUyBpKh116gkiFp5Y6AQWJg0drHbrHfivpZ6m4qc2binT1NNDKiwIAUTTvvIG0X7sXHpan9Mn3i/jhZniVMiie2WzsTFQfR1BzRNpI3gTF5gFOFJaobjy0xAqZ0KCdqOXHebDsu8fUTBg2x3NcVANJnqZ3UAHWKVAxrVhf1VoEzMRvsCRb+lqf06feL+OO5LidMUWmss66hvUEwajERMWjbpEQSL4ThX5WJUtfyl0sQHzzBSAzCnlgBOozeneyk27x3jBc1x8JE1c80hWGmllzOsAgD1e8ETPj3HFm/FKZBBrUyDYg1FII6gidsIcVp/TJ94v44vH9TZSjyoEkF8/MgAdjlzMgHpTgd1z0Pc0aYcLqf8Auq37tD8nET0tT+nT7xfxxz0rT+mT7xfxxeP6bLqhTKqAWLkfOaJPidIA+wDBMBylQMikEMCNwZn68GxylosLCwsQRHFKTKrPXl/piNncujKAhWmZ3CA9CI27yD9WBVqOY1NFKkRJgmswkTaR2Jg+EnAaxroJanRUExeu2/3GOlYM+Qxw2pM9um4saCRHUWAMnvnrhlfhlQsSK6KJJAFFbAkED2bwLYcmbqFdQGXK7T5yY3Iiex7wR9RwjmqkxGXn/wDJPcD9D3EH6xi1gXJ1DIODzVqbi9uxUTYxsPgfqw1OG1LTXUDf5FCRb2ZK3G998dOYqBQxGX0nZvOTBjeD2MdD9mO0a9VyQq5diN4zJMbd1HxH24VgXLmV4c6+3WRhpIA7FfaiAxMXA3j/AMKocNce1XRuVh8ko5jsbLsPHHEzdQkADLknYDMkkwJMAUe6+GUuIO06fNzAk/rJsO8+owrA8lU4VViBmEE99BTHwP4ziW+SlniooBEKBSXlNryVv1+3AFzNQsFAy5Y7DzkzvG3Y99sH7DM/RUvv2/IwrA8hUcg+oFqyEQ0gUVFz7MW2Hjv9kDbhlXpXp+E0V7ovAAI6/E+GJPYZn6Kl9+35GF2GZ+ipfft+RhWB5SspTpimgcIWAGo6dzF+mDaaPur+7/TFf2GZ+ipfft+RhdhmfoqX37fkYVgeVhpo+6v7v9MLTR91f3f6Yr+wzP0VL79vyMLsMz9FS+/b8jCsDysNNH3V/d/phaaPur+7/TFf2GZ+ipfft+RhdhmfoqX37fkYVgeT+N0KZy7kIu6/NHvL4YDnuHNTpVD7ZNZGARCStPXT1KIliNIc27yBgXFjmFy7g0qUSu1Zj85f8EYqW4M1RqzrWZQKja9ObIWm/UCcvFtXjE+GOfi/DX4XOV1Gm5p0izB1AFWmy2hdUdpp6zgZzOYBC+Z0y2nUY0x8NR5ZnpPQ45U4XXYlhYtpMpmmEwoA2oRBF/rOIycCrhhFRiwgkNmywbTsWBoTEjYEC2E+ZISagIrVFNOp8quiKblNJWlN1XRGrXM+M4PmfOFqELlaTpMBpUGDFzJ6c02vIjriH6JrNLBrNqiM0YUsblfUbgiPDAMt5P5sVFqGoXKtIBzTEaRYg+ouSN9hfwGF2LSga5qKrZSmFnmcFCAPATM+Phte0eCKzqadT5YaYpuU0HR84Lo0+1MnvxBp8Lru5iuWAjlXOGbTMxQ2gjxtucGy/B69N1PaFiJOl80TNirNHYTN9+hwiaE2qcwKhAylJk1QGlRaTzG82XTaLmdsPoNW7QK+URUm7go1jOyzNjF/jbEGvwzMBUmppVSZJzbAtJJAJNGLTHwt44S8IzFwajNy3BzZtOzfISCI3tt3ziErGj2pYBsrTAky3LBEHTYGQS0Drb+Uam2aYAnJ0UmOUsrReDzA3gX2/nhlThuYce0bnUCubYWKhYEUI02keJOAP5PVz8+pBi3nbH/ehsbD/wDpkqxo9sXGrK01WDN0JmGtv3hRMdTt0G71xSVzlaWq+peUlRqERBvyyfjiF+j1fQ6F3OuxY5okxJMD9XgC8bbAeMlpcHzARkLFg5mWzRJG4hT2Flg7R0wRMyTVmZA+VpqjCS0ry2JA076th9fTbEapmMwqScpTJmBAG52JAJtNt7f7x6fBa0mXZ5VxDZsmxAU7UJ5SB8Cb4e3Aapp6CNV5VmzJLILCFJobWG87YCbUNfQpXKU9RnUCU5bmDYwREHfr0xYZCjqQGpQWm15WFPW1xPTGcyPBq/aa9QqopWFbNs45ZI1+p3BIIiPZXEvIcNzFJwwOrcBHzRK37h2G4i0eOA0qqAIAgdwx3DKJYqNQAbqAdQHwJAn7Bh+AWFhYWAhvnSCRA3wDMVg4AZZgzuR4bg9xI+vEPiGWRK1NWq5gGszRpYBV2sSdpJAAuTh2d4WtJQxqZhpZV5XX5xCg80CJIx12w6ZqTV4dS0uvZgq5kgk92mPhBNv7x6Ww7O5CjWntKSvMG8nbYxMSI/37zivXNZcsF7fMySAJkSW23XuvfvGH1auXUsDmMzKnSRzG8sLclxytcd2G2HRUrBsvTK6dA0zMamEGItB7sMy+RpU21JTCmCJDNsdxvisbP5YTqzGZWCRfVeACYGi8SAfE4mNQpCotPtcyWYxvYcusySsWET/mGG2HRUjUeH0UjTTCwCLM3WQev95vhJjBFy9MKQKY5okyZtEc0zaBF+mKc8UysMTmMyFWJa8CSFkwsgaiBJ7xgpzeVt+s5iCA080Qdj7G34jDbDoqU9OHUQwYUlBB1C7WIiDExsFHwVRsBiw8/PcMU1A0HfQK+Z1TBBkQYmDKWPgcNpVcu0RmcwQdjLQe+Do6SPtGG2HRUrvz89wwvPz3DFHVrZdXKHMZgMraTcwDa06I6/yPdhZmtQQkNXzMgkbm5BIty94Ina2+G2HRUrzz89wwvPz3DGeGdy1vX5oCJkhhA7zyTEAmfA4JmK1BFVjVzRDEi0ysEqdQ0zupG3TC8OipXvn57hhefnuGKWgaDvoWvmZ8dQ2EwSUiY/3GBZbNZdygGYzILkBQxIkmOumOo621DC8OipX/AJ+e4YXn57hjPUM7lmV2GYzEUyA3MDBZmUCFBvKme4RhwzeWgE5jMrPvahBIDaTye1BUx3MO/DbDoqVvxetqyznxX/5Lh/F8pRGXqh6UoxBdUABYkrcxF7CSTsL4pc1msqEQNmMwVqxpA1GTq0qLJIJYQB1g4PXztJKjo1fNApuYJFwLghD1YD4nHOffhqPCmzNfKuatR8tmi5AOkKRGlBAQhrnkm156WaJPEaeUlKLZbMEIqrT7MEqQRIkhokaz7XWTe+LB85TCBu2zZBbTYXBsbgrOxH24TcRoCl2vnVcpq0SJN4nYJO3++AiZvI5WpQot5vVZCGEBijIBqqEMNQMG/XfT8Q2gmTpoXp5bMQwakwUGQCFZuUuAOlxfEtuJUQY84zUzp2IuIBEFJJkhbTe2GvxagCwOYzPLAY7AatpJXuk/UeojEFbkshkDOnK1gKas8mRq0xaNfNOo2a3L3Yk0/NaupRlaxFBTpJEe2/MEk95n4SAOmJjcQoAqPOsxLrqUXJImNgm8yI8D3YZ6VoSw84zJ0jUbHaSJ9jaVIkwJEYp/CuaplKYfLrk6xp6xNnAJSIIm/eO8kr704OclQp66fmz9nVZULdo5JCsukww1CJNhcaD8cHq8by6gzmczIF1+dIFxGjfp9YxNqVaa1RTOYzGskDrEnT10Ru6D/mGBSmq8Jynbf8JUmnYHWQACYkrq9k90EgEyBJxI7PLO1FGytb2UFONl1c1+YRpLXJ2/dxKq8QoqYOZzMywAgydMzA0XFmg9dJw7zukafaLmMy66isqRuBPVRaIPwvsDEglWZ2hk5qVqlHMPqquSyqRBGlDYMDpMn4y0wYwyrnslWEtlsxAQKIUgaU1aY0tB3MRMzbrjU+iJHy9Yg/3l/wD1xSrVdTSU1K7dpWq05DgaQjsq2FMzYD6gSTAOAhUquTXWRls161eyMqTqUyxABeFuOsb/ABhtehkhSDPlsxDam0yzEw7LB55vcx3ETcibzIM5S9SoTqqCTEwtR1Gy9wGJEt77/wAvwx0j+nMxabQz9PL5SnQzNdcvW0hQjUQOcwwJKKDcyQIn9nGJeX4TQp1qL0qLq9RXqy7urLHZqQysGMkVDY7X77Wupvff+X4YjZzhy1Y7SXKzExaYmLdYH2DGuOU2XeUra0ViI1AGN4n6hguI/D6ASkiqIUCAO7EjHKfbRYWFhYgquKZkrmMsBQ7QMzTU0z2VgLGLEzvaynB+L5tqdMFaRqnUOUdwOot8QASO8wNzh+bpVDUpFGKqGJqAaeYaTAupPtRsR1wXMB5XTHtc090H/vpwGXfiR1ArkVlSdJKOIAGr6G3MSD47at8EbixPOcjJUEzpMybQJpzc3P8AdIJvIBqh4hIA0CdydNjbp8Qe+x6YPmTnhTGjsmeWktYGw0TGwmZi9hgI9bOgLTIyUtVliNEaYsNZ7M30k7/98Kpx1gWc5NtcdFYkkAwJ7PYyQD/mkC0uY8Qhj6u2wAB1W+Ph/M+GOJ5/vK3FgwSxgRMfXME72xQlqgUqpGUph6bQtMKeYWXUD2YsZa4BsPjhubz4p1GAyatpRSzhYEWlQTT+bbrEDpEYl16eb5CrrYMHELzXOkidm0x1id/AarnuzeTSLkcoI5QZG/UjSW+wd+IOPnaaJRdMspL7AKAUIXVeFkQk7C0ACZxHOfVac+ZO2gqCugs3tOQwLJLRGvv9YNjh7UM+Sx1IpIGkAIQpMagCRNr3O+kd+HVvP4aCmxAI07zykTaI0zPUvAPLihi8RJqNGSA9aoZipvLCXtTvFzPw75wPNcQJLkZAEq5kuh5jIGpSKZJk6r/3QdjaTQq50VUR4KsGJZVELZok7TPZx3y3dgmXXOBH1kEhIWNALNIkz7IEeG5NrDEEOpxRgL5GTdRpE2Ejqg3MwBuL22wqVY00pdnlAVHaCJqcoU6geanJLGTcC+xM4maM5B5h8AEBPitiAYixm+rcRgmbfNk0hTCqI9YTBgyLqJ7gY+PTFAMjnjf9U0BVZl0i5ImwBRY1QYvMFbCSBGo8ZJ9nJFWWNOpSBMdCtMx8e6/hiwy/nekltOrUYFtMaDG19PaRveMRqi58zDIoEFYCljcWMyotMx1FrYBmf4oq8vmgqciOVCyQSWgEdmRA5oJvJ2Ek4FQ4oOU08kNPgt4UzyxT0nmmBqGxNtyekmdNJwWHaBgA2lRqBBJ3GmAWCiBfQe/BKC53U4bSFCMEjTdraCfsNv73W2Cg5PiXaPRVskUFwCyT2WxB9iArEWg9BOnpeZjL092RSSRfRqMnlHTxie44q80M8HJpmkVLGAw2Gq2xk23+JjpiPUHENCkFNesSOXTp0sCD1jXoJgzEx3YIvKlCmCqlFuZHJNwN9oBgb/VgVfh1CoDSamhEaiCluaRIMRqsdr/yxSZZOJdujOydnbUoCR7cN/enSSRBiyzecTGp5wiodQBsEACe9zG4NosJO3ScQTqHDaEPppJcw3JvAjqLiIFrY4uSy4XtRSQcuqRSExvtp1T4b4gqme01AWp6gV7NgBzANzatwJG8DrbAn9IQdPZzPKGiItZtPUidp5vDAXNTK0hpBpr7i8gMCDbayxqHdeOuGvkqJYKaaExIlARE98RudsUuZq59ELcjG3KihoJHTvhtIv0LHuiZnTnNTCnoAmxMWFvGfe+vT0nATxk6TFh2aGDBlBvE9Rezb+JHfjvZ0r1NAtudF+Q/CTBFvgI6YpaycQL8rKAOnJBN4OxaNp8ZjpiRQ891KW0adQkQs6bXJne52nYd5wEjMcFyzJDUlKufdMkuZMkDUJJv/O2JNXh9IgKaaxcjlFifaIIFiZ33xAyqZsOQzIVGogkC+/Zjl6Xvbou9ziJq4lB+RBkQfCDqJExMxt3eMYDSRjEZmmi1VBy6NNeqaxbLlmKmoSh1FDI0mZEmyjacWdbz8kqpWwUhgFAMk6heb7dNvEjE/IHNa/W6dG0LEjeWmdpsPAibzijH9rlQaOmnT0itV7Uebr7Ot4ktTkADoB4Wxoe3y/TRHTk6dOmKambv/q1f+tUw/G8ctUnytu3of3P3f6YXb0P7n7v9MVOFjXIzTaZKOzXTtFoEfywfAMj8lT/yr/sMHxylssLCwsQLFL5VVKa06fa5l8qO2pgMjaS7TamTB5W6j/ti5nEHjOeWlTDMnac1l5dwCwPMQJtvgKPjFWKjKa9SkoZmtTqXlQILo+1xFhcgb4bmwq0qQ87amp7Ri8VFLamkcpJNmPeDFhvibn+OZYVGSrTkhwjFlWJJUCdRkiCjSAYBBMYBm+K5VdGqixQJqWFTT6zSx5dU6iSt4jmmdyH4Uzhug9t+tvWnSPZeE5o6tpJYjpHU7HAc81PtSqZx1Oti1NVqvJ1QywjA6QXRTpjpEE4kZTjuVC1OzoQoAZuVKeo6gBZyNi0yYA6xgNfiuTqMJy+qTqLRTBsQxmWDbiSN7bXE1PQ1LM02bSmaZh2a0IprUMMSAKhZWgEwYO8SZtiC+SA7Q1M0wRWNJYNYwRDMGGoRYBbWNryZNlmOJ5SnUI7EF1YjlWnMgjaWBHNG8d+18RW8psoCUFDlJ1NanuZUkrqnVyxtJgRaDhANTz1LtHrDMsEZm5SlWAQoUneNGzaoA9mCLyKuAKNLVm64IBWQlUM8OQZSZBJgDVflt1GD0OK5RnA7FRrOnUy0o8RIYyJ7pmbSL4WZ4vlabmkKGpqJ9kIkLqlyQWIEHfv5hiCvVUFTzcZyoXX1YULWgBQSVaKgmQw5gR7AAO+JC8QoMadTzptKheUrU5W0EKXEwJMwCJLahJiBLyOZyzh61LLDtFaWOmmGlhLNrmD1kg38ZvDPHMjaaAJgNyorAa5A7iDCnoI32IJH1F4dkEltWdqVi1P3Kg5Vc1NQJYyIUqLmR1O2HrlwwMZ+tPvaKuq8mN4ixYQJIDGSBaaON5YNy5f1hhYikDDHTE69o+rodwCXiGey1FgKuXAJVdkRoLaoSxmRoJ2i0bmCIRcsab60GcYmsV7OVqAqA2oaS7SQQI1Ajfxw2mFqOqLnKgL+ypFYNBBYCS8ToU3jYE7wwtOF53LVCzLSFM0gpLMqrpBBIhgSIjxtOJq8Ly6OrCnSV5hTpUGYJhTvMTt44oziZukNQ87rVFdDS0hKr6S0iSQS0yD1kd4xzK5pFNTVnnYupVBoqDQS1nUMxkTt3hYHzp0o4blw0CnSDTrgKoMi2qP5TjnozLkkdnSJUAEaVsNxI+q2IMvUydMXfN1QSg52WqDfUizzAarNyESYw98ujTGeeHRigIqEaCNwdQZlAgghr2NxvpPR+WKzopaVBWYWFCkyJ6AGfgZw1+EZWATSowYAJVbybAfExi2Kaqq1ajtTzjps5RQ4MEBRIZvhsBZrySpAKpAdl8+aSdGhUrMQVKyF01C0yACZO5G5nGmTJUEMBKal7RAGqOb6+/A6/CMu7ENTplrMbDVczJ6wSv1wcQVPD87TB0+dNXYVRMKzadYNNVtICyZBJjlPcTiIcoOb9bq6EEFClY+w0NHPLGTYCbFbEROjp8Oy5JYJSJU3IC2IIP1EEA46MtQANTTThhJflgg80ltoJvOH0ZtK1NaxqHPvpDlzTIqRzEsFEtsFKrEEAbAMQRzIslHMqDnmYIQvZaauk6hCkksQQJktsCRMWxojwrLLvSpDUY9lRJNyB48s/wDL4Yc/DcuakmnSLyHuq6rbN32PXFGZbKrrC+eOt9IQpVHMWamCIcCdWqNwbSCMLJNTo1U/WXMa1Yaat9Ba+kEjSpaSbWW8g2s8k9KpnK6HJlTSYEVyi6HJCudLG+sFjMA7b9MQMxw9W9Yblsw1IKqZcR6xlkF6LEmBqMn3j4YkehW5TJGoCg4jXLPKyyVdJ1RCiakAiZF5jeVBx6FjJ5XgIZWftWBp1HA008uNpST6m50k4mdlV/8Ac1f3aH5ONxjOUeEmaaDCxn+yq/8Auav7tD8nC7Kr/wC5q/u0PycXjyTaFDT3f/Vq/wDWqYfiWPJ2J9fWuWY2o7sxY/se8nHf0f8A8er9lD8nF48i4Q8LEz9H/wDHq/ZQ/Jwv0f8A8er9lD8nDjkuGoyPyVP/ACr/ALDB8R+H09NJBqLQAJMSY79IA+wDEjHKWiwsLCwGbznD62tiqVCJP/qaq7kwVUVgIiLcuxFhGAU8jX7MFqVUOSBpGbrHoxJLCqQBIA+vbpiTV47mVqVVGWaoFYhYBTlEQQx1ayZ6BYg74jJ5Y1uz7Zso4paNcyRAAZiZK9wG4F5gtKyWQRwzMActB1Lcx/W6x6gXHb3JA74FheMSaXDqxV9VKqCI0jzuqdV7n5bu+H/bBqPlDmXt5m6WZpZpnTBC2HtNcDuJHtcwHeIeU1WkqN5s+k0w7EmAhMyrGLQYvc39nBER8jXDBRSqtZdTedVwASAWgGtJAJO0+zF5s7J5SoXQPSrKrC5GZrkja8drYSRY3sbWw9PKnMMqlclU5oIljGm1zCWMTb4d5iXkeO1qlRAcpURGYgsxjTAmSpXYmwv3+E0Qs3w6uunRSqvyif1ussE771th9fxxylw+vqvSqxqAnzutJBMTHbHZb/7d2NVjk4gyy8Kr6grU3KFoLec1rLMXU17kift26YfmeGVljRTqPYT+t1lg3m5rfCMaacdwGTr5HMBVK0KrMXhh57VACW5p7XxNt+XpMhejswdqTjmgA5uttPtWrRt0xrMLAZOnwqsSzdlURogTmqzTzDqK4tBYx4A9dILS4bW0nVTq6gRAGbrQRLX+W7gv73WIxp8LAZD0bmTB7NwLSpzVYmLyJ7eJ2PdeL7guX4fWLc9KqFvfzurIgGP23UwPD/bVYWAytLhtcxNOovKT/wAXWaDpMD5YfOC3HRukTh9XhlaFK06k82oHNVthGmD21pv37dJxp8LAZStw+uI00arSFked1RBI5h8teD/4ZsdOFVSaYK1ADdz5zWtdoAArbwF79z3RjSYWAyi5CvzA0qhYKGEZuvBOoArJqRMajv3Ya2QzOpQKLkGzN55WGnuMdre5MjwsTNtbhYDGvQzAKzQrXtAzVY36XFaAInfuF7wsitw6vMLSqRpU3zdX2iOZQO2Hsn4TG/XGqwsBlK/DswGhaVRhbm87rCLLqt287lr+A33wWhwyqUlkqq+scvnNYwnUyK8FrE/WLY02FgM0/C6sGEqSHIE5qvdYsflrGcMocLcU3ijWVg0qvndWGDGWJIrQGkkn69+uoxwuBEnfbxwGS9F11HLQqQWuBm6wN5LMfXRv0m/1yDVOE1NCaadUuSQ85qsAvcR664P/AJGNRhYDLDhVXSD2VWZNvO61haL9tf532bDEduH5gW7GoTANs3Xje4k1hf8AHp12OFi2M7wzg7NqFZKyRsRmqxB+ysTa2J/6PUverfxFf8zFnhYWKz9HqXvVv4iv+Zhfo9S96t/EV/zMWeFhYHQohFCiYFuZix+tmJJ+s4JhYWIFhYWFgMlm8mVdxpro1WoSGSpRQvvZZqgm1++ALdzq1FkQgjNpqIhmrUpBAbYtWm8yb/Nxc5sI7oz0wzUmJQybHacLNVFqAB0kAzuR0I6eBON6ZJcKDMZlajatWYAJB0ivl48IHbeHw3+OGcQHaPJfMpcsAK+WEGxtNW0dO6cWzcNoFixpSTHzjAgESB3kGD4Y5luGUEUhaXtCGOogkEydoiSJtGLx5FwrK8AKhOYQINJXtsusm929dvzix35ZnCyYNLQ2vNMqW5q2WgwNjFULt4dZ7ouK2Tou4dqQLDrqPw+HXDV4fQAAFIQGLgamsxEE/YMOPIuFVl67KQ7PmDpJ1DtsuVOkhipmt0AA74Zp9q0YSamoVcwUkkgZihOoiALV4gb3kyB0xenh1CFHZWUkrztaQBa9rAAd0WjDfROXgDsfZuOdrWA3naABHSMNMjaEOnnezq69NSGZqsNUy+xGnlPbewLfYMc4JnRQFSO3q9pUZ+evl2CFiToQdtyqJgDFicnSkTTmF0gFjYTPx37+4YC/B8uVYdl7UydRMapJibRJJiIk4ceRtCSPKKZ9S9hJ9Zl7DvPrsMfynA3pMPjVy4/+7xH24dl8rRQMEp6Q92hjc2v8RFo26YHV4dQZSDS3iSHabGRB3F5PxJPXE48i4EXyjkgCkxJ2AqZeT9XbY4PKYX9U1t/W5f8AOwOnwzLqwYUQCCGHM24uD9uE/DMud6ItPzmG++2HHkXAz+UMAk0XEGDNTLiDvB9dvHTHP0jtPZNAME9pl7GNUfLbxf4Y5VydFpmkDLioeY3YbG2HJQpBSgp8pMxqO8Rbu+rDjyLhx/KSN6TD41MuNxI/bd2OnyhvHYvNjHaZeYJgH5bqbDDK+RosDNIXAEybRERNug+y84d5tS06eztpVfaNwnsi3dhx5Fwa3lQo3pkdL1cv3T9N3Xw79JP8Jt4+Uy++8fLbwQfrwJeF5cRFEW25m6SRPfck378dp8PogFdBILaoLG0iIERaOnie/DjyLgVPKKWKii5YGCBUy8g3sR20zY28MNTymBMCkxtNqmX2G5+W2w5svSLhzSGoMWB1Hc7n+mBtkKPSnpMESrEbgg+EwTc4ceRcDZjjboAWy1aCyr7VHdmCr+17yMAfysRU1lCEvzGrlwLGDftosbYkcVq6qKGI9dR/61PDKnC6CKKYpDSJMSRdjJ+N7326Yms3Rbg8o7T2LR39pl46nftu4H7Djn6TCJ7JomJ7XLxI3E9tvgacLy4GkUQAY2ZvmiFHwA2HgO4QN+C5crpFLSPBj3QD9QNsXjyLgYeVS/Rn73LdLH9t34q+L56nX7Ko6VKYQuFJfLCdLKWKlqsgg0wdS9J78WA4DlWMGgL29pvDx8B9g7sdyPDabZdldNSpVqgAkj9o6zI6wd8ScZjwsSrcjk2y7LVY5tgZ+UrUdLllCgkdtBICiO7BfJ/iC5agtIGvW0/Pq18u7Hwnttu4Yua5R0CNTGkbCYiBA28MRU4Ll2Y+quZvqJjl0mBtcCD39ZGLOGUJcHt5SgAk0mAG57TL2339dbY/YcMqeViL7SEfGrlh/wDdhuQ4Tl+weKYjtGUwWBJpO1NTMzIg3HUnHF4RlgunsFi9tR62P1QB9mJGMz6LFPlQu3ZtP+rl/wA7Dj5SQJNJojV8pl9u/wCW28cAfhGXMzRBneWYzYqevukj4E4NWydF41UgY25iOs9Ok3xePIuCTymBMCkxMxarlzcxA+W3uPtGOL5UqYAptJsPW5e8HSf23vED4nDafDaC1BUFEa1uDqNvh06n7T34aOF0IA7PbY6jIvNsXjyLheUahZQSpUn5piR4HSSPsJw/DabyAe/Dsc1LCwsLAZXN8aVHftKdb5RkTRfVESYZVESQBpLWkmApI5muKdnWdDRrlVZVDKZklQ5kEAWBIsWuOkjGrwsa2ntKhkf0ly/dmdg3sxylS4N4M6ROnfwgGO1uPUlqqumuVemrhxtLkQhkBQ2khvanpEkTqqtIMpVgGUiCCJBB3BBsRh0YbT2VDKV+PUUSmzLmJqUxV0qAxA6gwfaF7DujeBhg42rLTdKdZkYvqJaCq0yoLQFI6zBI2I3tjX4WG8lQxqeVWXYSq5prxZQb6S0G9jaIN+vs3w8eUlCJ0ZrdlgpBlRJAk36bSLzsCRrVpgTAAkyY6nv+OHYbT2VDINxsdnTcUq3NUZHUkymkgEwqGd5EwD0NxLKHlVl2BOnMqBpFwJJbVbSCT8365BEi+NlhYbz2VDHDyloyZTMRaI0tMrqtpJB8IJJufZBOCZvjtKm1KUzGl0LE+4QYVWMaATD3LADR3Gca3Cw2nsqGPzHHlQ0z2WYKOGkgglCrMsMADEhWIv0gxOG/pPRGolMyABI9kk2Ld8bbX2lvZBbGywsNp7KhmM9xihSRHPbsHUsNABI0xKteAwmDNhBkjDH47QCByMwAahpAEAGVEk6SZiOm/hY41MY4aYJBIEjY93ww2nsqGTyflHl6tRKajMS5UCQIGoEgm8gWPx3EiSLDglRcwjNLAqxWBUDWBIB9kETBsR06iCbpKChmYKAWjUQACYsJPWPHBMN5KhD9Fr7z/b/TC9Fr7z/b/TEzCw2nsqEP0WvvP9v9ML0WvvP9v9MTMLDaeyoU/EuEroJNStpWG0qwF1IYHboQD3WxDy2dRu0E13ZFLXZeaADpQiJ3sdsaTCxLm7VQ5XMU6iuy9tKAnSYBMTsD8OsbjvGI54rSkiK1rbr4+PgfhBxpsLF2ntKhR8OZK+oK1VCsfOEiZjvg22PQg9cScvwIJYVaxBJYgsCCWJJPs95JxZ4WJMzKofotfef7f6Ya3ChFqlRT3hhP8xidhYu09pSto8E0/tqxEkwWBBJJJ+bO5nHc1klRGaajaQTANzHQW3xY4WJEzHopnPSFOSNOYkWMaYG/eR3fHbvxX5vi9RM75sKFRl1ACoCYggP7u+ha3/MiD52NnhYu09lQy2U4hqfMBqdamlIIVLSpfXqBsQALr37GTG2CLxKmV1Ba8fFesR16/wC0d4xpGUEQbjHYw2nsqAckwNNCJgqCJ3uJv44NjirAgWGO4yr/2Q=="/>
          <p:cNvSpPr/>
          <p:nvPr/>
        </p:nvSpPr>
        <p:spPr>
          <a:xfrm>
            <a:off x="155575" y="-144463"/>
            <a:ext cx="304799" cy="30480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76" name="Shape 276" descr="data:image/jpeg;base64,/9j/4AAQSkZJRgABAQAAAQABAAD/2wCEAAkGBhQSEBQUExQWFBUWGR8YGRgXGBsYHxgeGx4dGxkaGhkaHiceIBkjHRwaIS8hIycpLSwsGB4yNTAqNSYrLCkBCQoKDgwOGg8PGiwkHCQsLCwsLCwsLCwsLCwsLCwsLCwsLCwsLCwsLCwsLCwsLCwsLCwsLCwsLCwsLCwsLCwsLP/AABEIAJ4BQAMBIgACEQEDEQH/xAAbAAABBQEBAAAAAAAAAAAAAAADAAIEBQYBB//EAEoQAAIBAgQDAwcIBwYFBAMAAAECEQMhAAQSMQUiQRNRYQYUFSMyUnEzQlOBkZPR0xYkQ5KUoeEHYmNyc7E0grPB8ERUssN00vH/xAAXAQEBAQEAAAAAAAAAAAAAAAAAAQID/8QAJREBAAICAgMAAgEFAAAAAAAAAAERAhITUSExYUHwcQORobHh/9oADAMBAAIRAxEAPwD3HCwsLAV9TgqEklq1zNsxXAv3AVIA8BhvoKn71f8AiMx+ZiVmOH0qhl6aOYiWUNa4i42hm/ePecV2fp5Oh2SVKdJe2cUqY7IEFjqYLZSB843gb9+AP6Cp+9X/AIjMfmYXoKn71f8AiMx+Zir4bxfh2ZakKQpVGqa3p+pI+SYK7SycpDRvE2icTs55nRqUkqLRR6raKSlFliNJhbdNKfur3DAG9BU/er/xGY/MwvQVP3q/8RmPzMEHA8vc9hSuIPq0uNoNscbhuX1BTSpamDNGhb9GO39+/wDnPfgGegafvV/4iv8AmYjPk8uKnZmrWDxqjzjMbdJPaRJ7pm2LXL5KnTnQipO+lQJuTeB3sx+LHvxFz3AqNYk1FJ1AKYd1mDIMKwGodG3vE4CEtDKmIruZUsD53WggGCQe1iAbHBRw6hf1tTl3/Wq1rxf1trgj6sD4j5PZJaI7ZEWlTEAu5VVBJtqLWEta/UR0x3KeT+TemxpIjJVTQWpsYZQxMBlb3uoPTwwDvMMvIXtqksSAPOq0kqJYAdruBv3Y4mSy52rVIsJ86rxfaD2t/qwk8m8pSZIRUYyq87DUSrSApaGOnV0NpOA0PIXKKoDUu0Ik6nJJJJDSYgbqOm095kCLlcuWde1rAoYM5jMKJjUQCagBIFzBMdcDzK5Smhdsw4RfabzquQNzeKhjY/ZiTxDydyra6lWmg3d2JKjYAlzIsAo3sNINscfycygRyaaBGhmJJg6SHBJmIBUH6u7ADGXy3J66rzlgv6zX5tE649ZsIN9sdy/CctpDJUfTAErmq0RGpRIq7QZHgcMpZLIIaZXsFNIBFIdQQGpwqkzJmnBGqbQfHAzwHJFOzBUKrCow7TVaiSvNqJIQMGDbX1A7nASl4blzEVahnb9arX+HrcCq8Oyps1ZjHNBzVa2kyG+V6FZnpHhgmS8nsrTK1kQWBKvrZhBF2ksQZX53UAXsMQqvkzw/QigU0FQA0ytSCwJUAodV5JQSPeEbjATKWSy7bVqh3/8AVV+hI+l7wfsw2vlsslM1Gr1AixLedV4GqNMkVLTI+3A6vkTlIX1elVOoiTBABEHUTAvJiJ0rJgRg54Pk6SeblaarU5uzZ/b7PSSdLNeIWT8JwHPMsvEmtUA8c1XEWBMg1JBAIkHaRhr5bLCp2Zr1A8FtJzVaQAAST621iD8MR08ksjWXVTVW5gS6VCxnlYy+omSAL78xIIJnE7N+SuWqe3SDcoXdogAAQAY2AvvYYAbZLLgkGtUBG487rWtqv63uv8MPPDaAMGrUmAf+KrbGwPyuxO2G53ySy1UXQqYCgqzCAoAECYsALx0HUA45W8kMs7SyE8qoBqYBVTYCCPCZmYGAH2WVt69zJKyM3WIlRqYEirAgXM9478Gbh1ACTVqAXv51Wi1jftemG0uEZOoGpIEbs25lSoSUaFUey0qYUd207ycMznkxlIoq4CJSDJTTVpEtzGDOrUApIg2En4AY8NoCZq1LCT+tVrAbn5XYSMc9H5f6ap/F1u/T9L71vjbAchwrI6mSl2bM6glRU1HTysIGowl1IiBBHfjtbyTySqdVNUU787KLn/MBfVp+B07WwD6OSy7mFrVGPcM3WPjFqu8A4kegafvV/wCIr/mYDQ8k8shUrT0lTqWHcaTBFuawubbXxZ5jKo4AdVYAyAwBgjYievjgIXoKn71f+IzH5mF6Cp+9X/iMx+Zg3oah9DS2j5Ndr222uftOGVeH5cEaqdIFiQJRb2Ynp3Fz/wAzd5wDPQVP3q/8RmPzML0FT96v/EZj8zEZa+R1KoFHUTYaFmZ1bRO7T/zT1w+nQyTKwC5cqgOoaU5QsTIjYaR+6O7AG9BU/er/AMRmPzML0FT96v8AxGY/MwNKWTkALQkXACLYJadthoif7o7sNp5fJuygJQJ2XkTuMgW7psPHAWlCiEUKJIFuZix+tmJJ+s4JjgEbY7gFhYWFgKuvxtkJBoVW5iBpAMgGJuRAP/m+M9/aIalXhwrUqVQ1aFanVWnpJaVbTYLJ2Ym3TFrm+LV1qFVfKkSbPUKsoExI7tgd7nDBxTMhdRqZLpYO8Anpq+2LCfDCV9SxHkR5O5qnma6U17E0KCpRqVabFJrdnUeBbVBVgYNicH4/wfP+kcnWq0lr6K1JFqU2IUKEY1SacHQGckliT7CDG5o8RqnQDVyt2OrSxuJ5QoJ3I3wOlxKtpipVyoYqGUqxgwYeQT7PQEHodsW/XxO19iuzH/F0f9Kr/wDKjiBR4jmmfSDk2HhVediRyx3Qd+/B6DVDXoGqAH7KtIXb26MRJO4vHjiC5wscYWxi+K56mtJMu/EKy1qTAPUCHW1jYhFVdMwZvZTJuTgNB5T8HOayr0VYIWKEEz8x1f5pDX0xIIInGeznkDUqlmasoYrpEdoYik6DmZyxhyjyTMoOsERctUWoVROJ1WllCgI5KzMBnDSZv7R6HfTY44lGWLekXJLIDUNIoUU6i3Jpa5XVewBToBGFAVD+z6uyc9fsm1P7EkjUMyoedXtxWXaLIB3EH/QSqSy9sUBpONSbB2dzTCJMhKaVKiXNw4jawMxx+mtOoh4ppYkRUNFuSNWoC97wJPugGTOJtTMaitAcQdXZ9SnsjLI6qVQHYkAzO97jrgC8M8iWp16dRq7OqoV7M7AHXKD/AAzrHLtyLaw02XCOANSq5hmqa0rGQkezJYm5JJs0RJAC2gQBlcjU1ksnFK2rS7aWpvMCHJCO2mwDRbwGxBsuC57t3o6M5VYwWIZCoqDXriC0A6WAtNgNtsX2IeU/syZAf1gMSgUyhuyuND+182gBS/n4YJU/s3MkpVRLsV0oQQHrNVMw2+ljT+A+rEfM58GGPE6lIblTRfU0HTAGq0kiQBuRsCBixzPF0osKb8QIamjq80mJlhKuxFhoBH2bi+Iv8I1L+zqooAGZhREAK3JC0tRTmsXNNg3etQ+MtX+zdwaZ7dToCCdDSQnm/LOr2R2BgdO08LhfiaHW3pR1IJCzScBbHUCuoamEr7Vxp2uTiWM2Fy6A8SqS7krVNJr6eVlvbSCRcmJB8cVENPITMUnohSlemuksrMyAMq0FLbtu1JmsJOsqbFpvOO+SL5jNLmBWCGmAqLoBGkhxVk+1LB+hA5VmYxTHNjQtX0q+nWVLdk2kNpY3EwAACeaRtO4OJeZzqClTR+IuGPOXCODUDwUVYuDAiASebvIOE+fa+jcn/Z46dmDmLKwJAUiwFGSvNZmFIoSZ5ahHfLKH9ndVabqczr1BRzoTAHK0AtElUoC83pExzSAZriSPVqOOKtTVhKgUm001Y8tydMiVuQPskYkU6rM1NBxOpqdeU9hGsh2pyT7IuNMQLweoxPaeio/2e1VBnMhifb1KxFWGpMFqDXJXkcH/AFD4g2/BPJZ6GZas1Y1AyhdMEAWQRdidI0ErJJGtr7lqyjxemHYHiJOpWCqaTDQTAB3mQRF7nULyZJaleUo6eIMpTTVqE0iTUSow0AgEaRHLabGbb4tgZ8gX7HshWQKpAUikAzqGdytZ5Ja7zYASsxexH8gZuaiu4rirqdWYwKPYxdvakl579+/EJMwXcKnE2Z2cAA0mUEWJA6agDq/3hcdynEFpaXPEK1SmtRVM0XIYkBtJJkxpkz/e/wAoECy39mrIBprLMDUNLRUjzflca/YbsGBA6VPCCXP/ANn1SqTqrUyNAUL2bQdJoldUuWIBptuTAqGLyWEtYdmrLxKtoL6Z7N2vpLRJMxEX6mAD0ws3nVrlmTiVUKiKxVKTr7MAuCNLMGJmAYvii/8AJ/ydbL1a7tVNTtWmDaOZmE+IDBAfdRekAXuMBVzQpaC3E6oV7hjSYgaDBlibbAGbHfrOB1M89GrT/X6lXUVqlezaDTJ1QpkmSJAW294jAeh4ruJD12W/zt/0nw3gWWZULNXNdah1oSPZBEgAyZGHcR+Wy3+dv+m+IAVcllVqCaa6xF9JJHUSf5+EibYStlENRuRLEux5QREEsxgRAFzuBPTAeIUCaphG0k8xW5MKBYMQNjHL7pmbY7lMmWdVanZdWrULNIi8iDf7QxwECtxfhoy/nQVaiPUNJSlMu1VySmlQBLkmQDtG1sWXk+2VzFJK+XRSskglSGVlJVgQ11YHUD8T34w9HgeYThmW9RULUOImu1MLz9mtaoZVDE2IIA3GNV/Zzw2pRyMVUNNnq1amhvaAeozLqA2MEWxY/f8AH/f7H7/tqMLCwsQLCwsLAZ3iPAVNVCS7GpUMEUssQhhnklqJaOWJuZie/Dc15OLTUlWdtTDUFpZUT4n1Fz8e/EqtxOmGYGsggkR2iiL7ROBnilM2Nan94v4468f1nZS5Shl3LBe29gt/w+VgqtwJFHfYwYi0xIklXJ0QtMRWIvoTsMpywSJA7KwmTI7/ABE2q8TpAQK1MDwqKP8AvjvpWnM9tTn/AFF/HF4/psq6dKmkVAa6NqIUijlQ06ZJkUrcoNydlOC1a8zVFXNsafJ7GXBh4LQDSuRoH8vHE48TpEgmtTkbHtFt8L4d6Wp/TJ94v44cf02RRnWhj2ubhW0nkyxOxJNqewj+eI1MU6rpLZmahszUMsZ2MkikSNhv3eGLP0tT+mT7xfxwvS1P6ZPvF/HE4/psqsiKc01RsytuUmllhAVZ37ImeQD6h8cNqZpVBBOaANyDSygmxF/VwbW3sDeMW/pan9On3i/jhelqf06feL+OHH9NlXqUoGnMmSQR2OWkEAMZmjtf7RtgmQprXrAa8wtReYM1PLiCAyiCKVyFLfCTiw9LU/pk+8X8cdXi1OR65PvF/HF4/psh1ch2dYqazhQimRTy4I1syn9jtYYBlXVuZXzMqsj1WVDfNUAeq8fCwPhNoOKUvO3Pa0/kV+evvP44b6Wp/TJ94v44xjjazNKnzim1y2aI1adRoZY3BMfsp6kzHXvMYua/k1r1a61RtQhpTL3ERc9jO1sM9LU/p0+8X8cc9K0/pk+8X8ca4/qbHHyVW3rX5dvV5cRAIFhR6An7cEPk7IANepA2GjLwJ3t2GA+laf0yfeL+OF6Vp/TJ94v44vH9Nj6fkuFBAquAW1Roy/tABQY7Gx0gC3QYc/k3qEGs5ERBp5eIiI+Q2i2Belaf0yfeL+OF6Vp/TJ94v44nH9Nj6fkwFELVcD/Ty/S4/Yd4B+rD18no0xXqDT7MJl+X4eotudu/AfStP6ZPvF/HC9K0/pk+8X8cXj+mwn6ND6Z+75PLfkeJ+3Dv0d/xqlwB8nl9l9kfIbDoOmA+laf0yfeL+OF6Vp/TJ94v44nH9Njk8lVDaxVqBgdUhMuDMFQbUfdZh9Z78E/R20dtUiZjs8vE98dhvgPpWn9Mn3i/jhelaf0yfeL+OHH9Nhf0dsR21SDeOzy8bRt2HdbFW1Apl6tU1ajaXenpVMsNQFQoBej3AYs6HFaeoeup7/SL+OIPDuKUwKnrkHrav7RR+0bxxNPNWtncUyBpKh116gkiFp5Y6AQWJg0drHbrHfivpZ6m4qc2binT1NNDKiwIAUTTvvIG0X7sXHpan9Mn3i/jhZniVMiie2WzsTFQfR1BzRNpI3gTF5gFOFJaobjy0xAqZ0KCdqOXHebDsu8fUTBg2x3NcVANJnqZ3UAHWKVAxrVhf1VoEzMRvsCRb+lqf06feL+OO5LidMUWmss66hvUEwajERMWjbpEQSL4ThX5WJUtfyl0sQHzzBSAzCnlgBOozeneyk27x3jBc1x8JE1c80hWGmllzOsAgD1e8ETPj3HFm/FKZBBrUyDYg1FII6gidsIcVp/TJ94v44vH9TZSjyoEkF8/MgAdjlzMgHpTgd1z0Pc0aYcLqf8Auq37tD8nET0tT+nT7xfxxz0rT+mT7xfxxeP6bLqhTKqAWLkfOaJPidIA+wDBMBylQMikEMCNwZn68GxylosLCwsQRHFKTKrPXl/piNncujKAhWmZ3CA9CI27yD9WBVqOY1NFKkRJgmswkTaR2Jg+EnAaxroJanRUExeu2/3GOlYM+Qxw2pM9um4saCRHUWAMnvnrhlfhlQsSK6KJJAFFbAkED2bwLYcmbqFdQGXK7T5yY3Iiex7wR9RwjmqkxGXn/wDJPcD9D3EH6xi1gXJ1DIODzVqbi9uxUTYxsPgfqw1OG1LTXUDf5FCRb2ZK3G998dOYqBQxGX0nZvOTBjeD2MdD9mO0a9VyQq5diN4zJMbd1HxH24VgXLmV4c6+3WRhpIA7FfaiAxMXA3j/AMKocNce1XRuVh8ko5jsbLsPHHEzdQkADLknYDMkkwJMAUe6+GUuIO06fNzAk/rJsO8+owrA8lU4VViBmEE99BTHwP4ziW+SlniooBEKBSXlNryVv1+3AFzNQsFAy5Y7DzkzvG3Y99sH7DM/RUvv2/IwrA8hUcg+oFqyEQ0gUVFz7MW2Hjv9kDbhlXpXp+E0V7ovAAI6/E+GJPYZn6Kl9+35GF2GZ+ipfft+RhWB5SspTpimgcIWAGo6dzF+mDaaPur+7/TFf2GZ+ipfft+RhdhmfoqX37fkYVgeVhpo+6v7v9MLTR91f3f6Yr+wzP0VL79vyMLsMz9FS+/b8jCsDysNNH3V/d/phaaPur+7/TFf2GZ+ipfft+RhdhmfoqX37fkYVgeT+N0KZy7kIu6/NHvL4YDnuHNTpVD7ZNZGARCStPXT1KIliNIc27yBgXFjmFy7g0qUSu1Zj85f8EYqW4M1RqzrWZQKja9ObIWm/UCcvFtXjE+GOfi/DX4XOV1Gm5p0izB1AFWmy2hdUdpp6zgZzOYBC+Z0y2nUY0x8NR5ZnpPQ45U4XXYlhYtpMpmmEwoA2oRBF/rOIycCrhhFRiwgkNmywbTsWBoTEjYEC2E+ZISagIrVFNOp8quiKblNJWlN1XRGrXM+M4PmfOFqELlaTpMBpUGDFzJ6c02vIjriH6JrNLBrNqiM0YUsblfUbgiPDAMt5P5sVFqGoXKtIBzTEaRYg+ouSN9hfwGF2LSga5qKrZSmFnmcFCAPATM+Phte0eCKzqadT5YaYpuU0HR84Lo0+1MnvxBp8Lru5iuWAjlXOGbTMxQ2gjxtucGy/B69N1PaFiJOl80TNirNHYTN9+hwiaE2qcwKhAylJk1QGlRaTzG82XTaLmdsPoNW7QK+URUm7go1jOyzNjF/jbEGvwzMBUmppVSZJzbAtJJAJNGLTHwt44S8IzFwajNy3BzZtOzfISCI3tt3ziErGj2pYBsrTAky3LBEHTYGQS0Drb+Uam2aYAnJ0UmOUsrReDzA3gX2/nhlThuYce0bnUCubYWKhYEUI02keJOAP5PVz8+pBi3nbH/ehsbD/wDpkqxo9sXGrK01WDN0JmGtv3hRMdTt0G71xSVzlaWq+peUlRqERBvyyfjiF+j1fQ6F3OuxY5okxJMD9XgC8bbAeMlpcHzARkLFg5mWzRJG4hT2Flg7R0wRMyTVmZA+VpqjCS0ry2JA076th9fTbEapmMwqScpTJmBAG52JAJtNt7f7x6fBa0mXZ5VxDZsmxAU7UJ5SB8Cb4e3Aapp6CNV5VmzJLILCFJobWG87YCbUNfQpXKU9RnUCU5bmDYwREHfr0xYZCjqQGpQWm15WFPW1xPTGcyPBq/aa9QqopWFbNs45ZI1+p3BIIiPZXEvIcNzFJwwOrcBHzRK37h2G4i0eOA0qqAIAgdwx3DKJYqNQAbqAdQHwJAn7Bh+AWFhYWAhvnSCRA3wDMVg4AZZgzuR4bg9xI+vEPiGWRK1NWq5gGszRpYBV2sSdpJAAuTh2d4WtJQxqZhpZV5XX5xCg80CJIx12w6ZqTV4dS0uvZgq5kgk92mPhBNv7x6Ww7O5CjWntKSvMG8nbYxMSI/37zivXNZcsF7fMySAJkSW23XuvfvGH1auXUsDmMzKnSRzG8sLclxytcd2G2HRUrBsvTK6dA0zMamEGItB7sMy+RpU21JTCmCJDNsdxvisbP5YTqzGZWCRfVeACYGi8SAfE4mNQpCotPtcyWYxvYcusySsWET/mGG2HRUjUeH0UjTTCwCLM3WQev95vhJjBFy9MKQKY5okyZtEc0zaBF+mKc8UysMTmMyFWJa8CSFkwsgaiBJ7xgpzeVt+s5iCA080Qdj7G34jDbDoqU9OHUQwYUlBB1C7WIiDExsFHwVRsBiw8/PcMU1A0HfQK+Z1TBBkQYmDKWPgcNpVcu0RmcwQdjLQe+Do6SPtGG2HRUrvz89wwvPz3DFHVrZdXKHMZgMraTcwDa06I6/yPdhZmtQQkNXzMgkbm5BIty94Ina2+G2HRUrzz89wwvPz3DGeGdy1vX5oCJkhhA7zyTEAmfA4JmK1BFVjVzRDEi0ysEqdQ0zupG3TC8OipXvn57hhefnuGKWgaDvoWvmZ8dQ2EwSUiY/3GBZbNZdygGYzILkBQxIkmOumOo621DC8OipX/AJ+e4YXn57hjPUM7lmV2GYzEUyA3MDBZmUCFBvKme4RhwzeWgE5jMrPvahBIDaTye1BUx3MO/DbDoqVvxetqyznxX/5Lh/F8pRGXqh6UoxBdUABYkrcxF7CSTsL4pc1msqEQNmMwVqxpA1GTq0qLJIJYQB1g4PXztJKjo1fNApuYJFwLghD1YD4nHOffhqPCmzNfKuatR8tmi5AOkKRGlBAQhrnkm156WaJPEaeUlKLZbMEIqrT7MEqQRIkhokaz7XWTe+LB85TCBu2zZBbTYXBsbgrOxH24TcRoCl2vnVcpq0SJN4nYJO3++AiZvI5WpQot5vVZCGEBijIBqqEMNQMG/XfT8Q2gmTpoXp5bMQwakwUGQCFZuUuAOlxfEtuJUQY84zUzp2IuIBEFJJkhbTe2GvxagCwOYzPLAY7AatpJXuk/UeojEFbkshkDOnK1gKas8mRq0xaNfNOo2a3L3Yk0/NaupRlaxFBTpJEe2/MEk95n4SAOmJjcQoAqPOsxLrqUXJImNgm8yI8D3YZ6VoSw84zJ0jUbHaSJ9jaVIkwJEYp/CuaplKYfLrk6xp6xNnAJSIIm/eO8kr704OclQp66fmz9nVZULdo5JCsukww1CJNhcaD8cHq8by6gzmczIF1+dIFxGjfp9YxNqVaa1RTOYzGskDrEnT10Ru6D/mGBSmq8Jynbf8JUmnYHWQACYkrq9k90EgEyBJxI7PLO1FGytb2UFONl1c1+YRpLXJ2/dxKq8QoqYOZzMywAgydMzA0XFmg9dJw7zukafaLmMy66isqRuBPVRaIPwvsDEglWZ2hk5qVqlHMPqquSyqRBGlDYMDpMn4y0wYwyrnslWEtlsxAQKIUgaU1aY0tB3MRMzbrjU+iJHy9Yg/3l/wD1xSrVdTSU1K7dpWq05DgaQjsq2FMzYD6gSTAOAhUquTXWRls161eyMqTqUyxABeFuOsb/ABhtehkhSDPlsxDam0yzEw7LB55vcx3ETcibzIM5S9SoTqqCTEwtR1Gy9wGJEt77/wAvwx0j+nMxabQz9PL5SnQzNdcvW0hQjUQOcwwJKKDcyQIn9nGJeX4TQp1qL0qLq9RXqy7urLHZqQysGMkVDY7X77Wupvff+X4YjZzhy1Y7SXKzExaYmLdYH2DGuOU2XeUra0ViI1AGN4n6hguI/D6ASkiqIUCAO7EjHKfbRYWFhYgquKZkrmMsBQ7QMzTU0z2VgLGLEzvaynB+L5tqdMFaRqnUOUdwOot8QASO8wNzh+bpVDUpFGKqGJqAaeYaTAupPtRsR1wXMB5XTHtc090H/vpwGXfiR1ArkVlSdJKOIAGr6G3MSD47at8EbixPOcjJUEzpMybQJpzc3P8AdIJvIBqh4hIA0CdydNjbp8Qe+x6YPmTnhTGjsmeWktYGw0TGwmZi9hgI9bOgLTIyUtVliNEaYsNZ7M30k7/98Kpx1gWc5NtcdFYkkAwJ7PYyQD/mkC0uY8Qhj6u2wAB1W+Ph/M+GOJ5/vK3FgwSxgRMfXME72xQlqgUqpGUph6bQtMKeYWXUD2YsZa4BsPjhubz4p1GAyatpRSzhYEWlQTT+bbrEDpEYl16eb5CrrYMHELzXOkidm0x1id/AarnuzeTSLkcoI5QZG/UjSW+wd+IOPnaaJRdMspL7AKAUIXVeFkQk7C0ACZxHOfVac+ZO2gqCugs3tOQwLJLRGvv9YNjh7UM+Sx1IpIGkAIQpMagCRNr3O+kd+HVvP4aCmxAI07zykTaI0zPUvAPLihi8RJqNGSA9aoZipvLCXtTvFzPw75wPNcQJLkZAEq5kuh5jIGpSKZJk6r/3QdjaTQq50VUR4KsGJZVELZok7TPZx3y3dgmXXOBH1kEhIWNALNIkz7IEeG5NrDEEOpxRgL5GTdRpE2Ejqg3MwBuL22wqVY00pdnlAVHaCJqcoU6geanJLGTcC+xM4maM5B5h8AEBPitiAYixm+rcRgmbfNk0hTCqI9YTBgyLqJ7gY+PTFAMjnjf9U0BVZl0i5ImwBRY1QYvMFbCSBGo8ZJ9nJFWWNOpSBMdCtMx8e6/hiwy/nekltOrUYFtMaDG19PaRveMRqi58zDIoEFYCljcWMyotMx1FrYBmf4oq8vmgqciOVCyQSWgEdmRA5oJvJ2Ek4FQ4oOU08kNPgt4UzyxT0nmmBqGxNtyekmdNJwWHaBgA2lRqBBJ3GmAWCiBfQe/BKC53U4bSFCMEjTdraCfsNv73W2Cg5PiXaPRVskUFwCyT2WxB9iArEWg9BOnpeZjL092RSSRfRqMnlHTxie44q80M8HJpmkVLGAw2Gq2xk23+JjpiPUHENCkFNesSOXTp0sCD1jXoJgzEx3YIvKlCmCqlFuZHJNwN9oBgb/VgVfh1CoDSamhEaiCluaRIMRqsdr/yxSZZOJdujOydnbUoCR7cN/enSSRBiyzecTGp5wiodQBsEACe9zG4NosJO3ScQTqHDaEPppJcw3JvAjqLiIFrY4uSy4XtRSQcuqRSExvtp1T4b4gqme01AWp6gV7NgBzANzatwJG8DrbAn9IQdPZzPKGiItZtPUidp5vDAXNTK0hpBpr7i8gMCDbayxqHdeOuGvkqJYKaaExIlARE98RudsUuZq59ELcjG3KihoJHTvhtIv0LHuiZnTnNTCnoAmxMWFvGfe+vT0nATxk6TFh2aGDBlBvE9Rezb+JHfjvZ0r1NAtudF+Q/CTBFvgI6YpaycQL8rKAOnJBN4OxaNp8ZjpiRQ891KW0adQkQs6bXJne52nYd5wEjMcFyzJDUlKufdMkuZMkDUJJv/O2JNXh9IgKaaxcjlFifaIIFiZ33xAyqZsOQzIVGogkC+/Zjl6Xvbou9ziJq4lB+RBkQfCDqJExMxt3eMYDSRjEZmmi1VBy6NNeqaxbLlmKmoSh1FDI0mZEmyjacWdbz8kqpWwUhgFAMk6heb7dNvEjE/IHNa/W6dG0LEjeWmdpsPAibzijH9rlQaOmnT0itV7Uebr7Ot4ktTkADoB4Wxoe3y/TRHTk6dOmKambv/q1f+tUw/G8ctUnytu3of3P3f6YXb0P7n7v9MVOFjXIzTaZKOzXTtFoEfywfAMj8lT/yr/sMHxylssLCwsQLFL5VVKa06fa5l8qO2pgMjaS7TamTB5W6j/ti5nEHjOeWlTDMnac1l5dwCwPMQJtvgKPjFWKjKa9SkoZmtTqXlQILo+1xFhcgb4bmwq0qQ87amp7Ri8VFLamkcpJNmPeDFhvibn+OZYVGSrTkhwjFlWJJUCdRkiCjSAYBBMYBm+K5VdGqixQJqWFTT6zSx5dU6iSt4jmmdyH4Uzhug9t+tvWnSPZeE5o6tpJYjpHU7HAc81PtSqZx1Oti1NVqvJ1QywjA6QXRTpjpEE4kZTjuVC1OzoQoAZuVKeo6gBZyNi0yYA6xgNfiuTqMJy+qTqLRTBsQxmWDbiSN7bXE1PQ1LM02bSmaZh2a0IprUMMSAKhZWgEwYO8SZtiC+SA7Q1M0wRWNJYNYwRDMGGoRYBbWNryZNlmOJ5SnUI7EF1YjlWnMgjaWBHNG8d+18RW8psoCUFDlJ1NanuZUkrqnVyxtJgRaDhANTz1LtHrDMsEZm5SlWAQoUneNGzaoA9mCLyKuAKNLVm64IBWQlUM8OQZSZBJgDVflt1GD0OK5RnA7FRrOnUy0o8RIYyJ7pmbSL4WZ4vlabmkKGpqJ9kIkLqlyQWIEHfv5hiCvVUFTzcZyoXX1YULWgBQSVaKgmQw5gR7AAO+JC8QoMadTzptKheUrU5W0EKXEwJMwCJLahJiBLyOZyzh61LLDtFaWOmmGlhLNrmD1kg38ZvDPHMjaaAJgNyorAa5A7iDCnoI32IJH1F4dkEltWdqVi1P3Kg5Vc1NQJYyIUqLmR1O2HrlwwMZ+tPvaKuq8mN4ixYQJIDGSBaaON5YNy5f1hhYikDDHTE69o+rodwCXiGey1FgKuXAJVdkRoLaoSxmRoJ2i0bmCIRcsab60GcYmsV7OVqAqA2oaS7SQQI1Ajfxw2mFqOqLnKgL+ypFYNBBYCS8ToU3jYE7wwtOF53LVCzLSFM0gpLMqrpBBIhgSIjxtOJq8Ly6OrCnSV5hTpUGYJhTvMTt44oziZukNQ87rVFdDS0hKr6S0iSQS0yD1kd4xzK5pFNTVnnYupVBoqDQS1nUMxkTt3hYHzp0o4blw0CnSDTrgKoMi2qP5TjnozLkkdnSJUAEaVsNxI+q2IMvUydMXfN1QSg52WqDfUizzAarNyESYw98ujTGeeHRigIqEaCNwdQZlAgghr2NxvpPR+WKzopaVBWYWFCkyJ6AGfgZw1+EZWATSowYAJVbybAfExi2Kaqq1ajtTzjps5RQ4MEBRIZvhsBZrySpAKpAdl8+aSdGhUrMQVKyF01C0yACZO5G5nGmTJUEMBKal7RAGqOb6+/A6/CMu7ENTplrMbDVczJ6wSv1wcQVPD87TB0+dNXYVRMKzadYNNVtICyZBJjlPcTiIcoOb9bq6EEFClY+w0NHPLGTYCbFbEROjp8Oy5JYJSJU3IC2IIP1EEA46MtQANTTThhJflgg80ltoJvOH0ZtK1NaxqHPvpDlzTIqRzEsFEtsFKrEEAbAMQRzIslHMqDnmYIQvZaauk6hCkksQQJktsCRMWxojwrLLvSpDUY9lRJNyB48s/wDL4Yc/DcuakmnSLyHuq6rbN32PXFGZbKrrC+eOt9IQpVHMWamCIcCdWqNwbSCMLJNTo1U/WXMa1Yaat9Ba+kEjSpaSbWW8g2s8k9KpnK6HJlTSYEVyi6HJCudLG+sFjMA7b9MQMxw9W9Yblsw1IKqZcR6xlkF6LEmBqMn3j4YkehW5TJGoCg4jXLPKyyVdJ1RCiakAiZF5jeVBx6FjJ5XgIZWftWBp1HA008uNpST6m50k4mdlV/8Ac1f3aH5ONxjOUeEmaaDCxn+yq/8Auav7tD8nC7Kr/wC5q/u0PycXjyTaFDT3f/Vq/wDWqYfiWPJ2J9fWuWY2o7sxY/se8nHf0f8A8er9lD8nF48i4Q8LEz9H/wDHq/ZQ/Jwv0f8A8er9lD8nDjkuGoyPyVP/ACr/ALDB8R+H09NJBqLQAJMSY79IA+wDEjHKWiwsLCwGbznD62tiqVCJP/qaq7kwVUVgIiLcuxFhGAU8jX7MFqVUOSBpGbrHoxJLCqQBIA+vbpiTV47mVqVVGWaoFYhYBTlEQQx1ayZ6BYg74jJ5Y1uz7Zso4paNcyRAAZiZK9wG4F5gtKyWQRwzMActB1Lcx/W6x6gXHb3JA74FheMSaXDqxV9VKqCI0jzuqdV7n5bu+H/bBqPlDmXt5m6WZpZpnTBC2HtNcDuJHtcwHeIeU1WkqN5s+k0w7EmAhMyrGLQYvc39nBER8jXDBRSqtZdTedVwASAWgGtJAJO0+zF5s7J5SoXQPSrKrC5GZrkja8drYSRY3sbWw9PKnMMqlclU5oIljGm1zCWMTb4d5iXkeO1qlRAcpURGYgsxjTAmSpXYmwv3+E0Qs3w6uunRSqvyif1ussE771th9fxxylw+vqvSqxqAnzutJBMTHbHZb/7d2NVjk4gyy8Kr6grU3KFoLec1rLMXU17kift26YfmeGVljRTqPYT+t1lg3m5rfCMaacdwGTr5HMBVK0KrMXhh57VACW5p7XxNt+XpMhejswdqTjmgA5uttPtWrRt0xrMLAZOnwqsSzdlURogTmqzTzDqK4tBYx4A9dILS4bW0nVTq6gRAGbrQRLX+W7gv73WIxp8LAZD0bmTB7NwLSpzVYmLyJ7eJ2PdeL7guX4fWLc9KqFvfzurIgGP23UwPD/bVYWAytLhtcxNOovKT/wAXWaDpMD5YfOC3HRukTh9XhlaFK06k82oHNVthGmD21pv37dJxp8LAZStw+uI00arSFked1RBI5h8teD/4ZsdOFVSaYK1ADdz5zWtdoAArbwF79z3RjSYWAyi5CvzA0qhYKGEZuvBOoArJqRMajv3Ya2QzOpQKLkGzN55WGnuMdre5MjwsTNtbhYDGvQzAKzQrXtAzVY36XFaAInfuF7wsitw6vMLSqRpU3zdX2iOZQO2Hsn4TG/XGqwsBlK/DswGhaVRhbm87rCLLqt287lr+A33wWhwyqUlkqq+scvnNYwnUyK8FrE/WLY02FgM0/C6sGEqSHIE5qvdYsflrGcMocLcU3ijWVg0qvndWGDGWJIrQGkkn69+uoxwuBEnfbxwGS9F11HLQqQWuBm6wN5LMfXRv0m/1yDVOE1NCaadUuSQ85qsAvcR664P/AJGNRhYDLDhVXSD2VWZNvO61haL9tf532bDEduH5gW7GoTANs3Xje4k1hf8AHp12OFi2M7wzg7NqFZKyRsRmqxB+ysTa2J/6PUverfxFf8zFnhYWKz9HqXvVv4iv+Zhfo9S96t/EV/zMWeFhYHQohFCiYFuZix+tmJJ+s4JhYWIFhYWFgMlm8mVdxpro1WoSGSpRQvvZZqgm1++ALdzq1FkQgjNpqIhmrUpBAbYtWm8yb/Nxc5sI7oz0wzUmJQybHacLNVFqAB0kAzuR0I6eBON6ZJcKDMZlajatWYAJB0ivl48IHbeHw3+OGcQHaPJfMpcsAK+WEGxtNW0dO6cWzcNoFixpSTHzjAgESB3kGD4Y5luGUEUhaXtCGOogkEydoiSJtGLx5FwrK8AKhOYQINJXtsusm929dvzix35ZnCyYNLQ2vNMqW5q2WgwNjFULt4dZ7ouK2Tou4dqQLDrqPw+HXDV4fQAAFIQGLgamsxEE/YMOPIuFVl67KQ7PmDpJ1DtsuVOkhipmt0AA74Zp9q0YSamoVcwUkkgZihOoiALV4gb3kyB0xenh1CFHZWUkrztaQBa9rAAd0WjDfROXgDsfZuOdrWA3naABHSMNMjaEOnnezq69NSGZqsNUy+xGnlPbewLfYMc4JnRQFSO3q9pUZ+evl2CFiToQdtyqJgDFicnSkTTmF0gFjYTPx37+4YC/B8uVYdl7UydRMapJibRJJiIk4ceRtCSPKKZ9S9hJ9Zl7DvPrsMfynA3pMPjVy4/+7xH24dl8rRQMEp6Q92hjc2v8RFo26YHV4dQZSDS3iSHabGRB3F5PxJPXE48i4EXyjkgCkxJ2AqZeT9XbY4PKYX9U1t/W5f8AOwOnwzLqwYUQCCGHM24uD9uE/DMud6ItPzmG++2HHkXAz+UMAk0XEGDNTLiDvB9dvHTHP0jtPZNAME9pl7GNUfLbxf4Y5VydFpmkDLioeY3YbG2HJQpBSgp8pMxqO8Rbu+rDjyLhx/KSN6TD41MuNxI/bd2OnyhvHYvNjHaZeYJgH5bqbDDK+RosDNIXAEybRERNug+y84d5tS06eztpVfaNwnsi3dhx5Fwa3lQo3pkdL1cv3T9N3Xw79JP8Jt4+Uy++8fLbwQfrwJeF5cRFEW25m6SRPfck378dp8PogFdBILaoLG0iIERaOnie/DjyLgVPKKWKii5YGCBUy8g3sR20zY28MNTymBMCkxtNqmX2G5+W2w5svSLhzSGoMWB1Hc7n+mBtkKPSnpMESrEbgg+EwTc4ceRcDZjjboAWy1aCyr7VHdmCr+17yMAfysRU1lCEvzGrlwLGDftosbYkcVq6qKGI9dR/61PDKnC6CKKYpDSJMSRdjJ+N7326Yms3Rbg8o7T2LR39pl46nftu4H7Djn6TCJ7JomJ7XLxI3E9tvgacLy4GkUQAY2ZvmiFHwA2HgO4QN+C5crpFLSPBj3QD9QNsXjyLgYeVS/Rn73LdLH9t34q+L56nX7Ko6VKYQuFJfLCdLKWKlqsgg0wdS9J78WA4DlWMGgL29pvDx8B9g7sdyPDabZdldNSpVqgAkj9o6zI6wd8ScZjwsSrcjk2y7LVY5tgZ+UrUdLllCgkdtBICiO7BfJ/iC5agtIGvW0/Pq18u7Hwnttu4Yua5R0CNTGkbCYiBA28MRU4Ll2Y+quZvqJjl0mBtcCD39ZGLOGUJcHt5SgAk0mAG57TL2339dbY/YcMqeViL7SEfGrlh/wDdhuQ4Tl+weKYjtGUwWBJpO1NTMzIg3HUnHF4RlgunsFi9tR62P1QB9mJGMz6LFPlQu3ZtP+rl/wA7Dj5SQJNJojV8pl9u/wCW28cAfhGXMzRBneWYzYqevukj4E4NWydF41UgY25iOs9Ok3xePIuCTymBMCkxMxarlzcxA+W3uPtGOL5UqYAptJsPW5e8HSf23vED4nDafDaC1BUFEa1uDqNvh06n7T34aOF0IA7PbY6jIvNsXjyLheUahZQSpUn5piR4HSSPsJw/DabyAe/Dsc1LCwsLAZXN8aVHftKdb5RkTRfVESYZVESQBpLWkmApI5muKdnWdDRrlVZVDKZklQ5kEAWBIsWuOkjGrwsa2ntKhkf0ly/dmdg3sxylS4N4M6ROnfwgGO1uPUlqqumuVemrhxtLkQhkBQ2khvanpEkTqqtIMpVgGUiCCJBB3BBsRh0YbT2VDKV+PUUSmzLmJqUxV0qAxA6gwfaF7DujeBhg42rLTdKdZkYvqJaCq0yoLQFI6zBI2I3tjX4WG8lQxqeVWXYSq5prxZQb6S0G9jaIN+vs3w8eUlCJ0ZrdlgpBlRJAk36bSLzsCRrVpgTAAkyY6nv+OHYbT2VDINxsdnTcUq3NUZHUkymkgEwqGd5EwD0NxLKHlVl2BOnMqBpFwJJbVbSCT8365BEi+NlhYbz2VDHDyloyZTMRaI0tMrqtpJB8IJJufZBOCZvjtKm1KUzGl0LE+4QYVWMaATD3LADR3Gca3Cw2nsqGPzHHlQ0z2WYKOGkgglCrMsMADEhWIv0gxOG/pPRGolMyABI9kk2Ld8bbX2lvZBbGywsNp7KhmM9xihSRHPbsHUsNABI0xKteAwmDNhBkjDH47QCByMwAahpAEAGVEk6SZiOm/hY41MY4aYJBIEjY93ww2nsqGTyflHl6tRKajMS5UCQIGoEgm8gWPx3EiSLDglRcwjNLAqxWBUDWBIB9kETBsR06iCbpKChmYKAWjUQACYsJPWPHBMN5KhD9Fr7z/b/TC9Fr7z/b/TEzCw2nsqEP0WvvP9v9ML0WvvP9v9MTMLDaeyoU/EuEroJNStpWG0qwF1IYHboQD3WxDy2dRu0E13ZFLXZeaADpQiJ3sdsaTCxLm7VQ5XMU6iuy9tKAnSYBMTsD8OsbjvGI54rSkiK1rbr4+PgfhBxpsLF2ntKhR8OZK+oK1VCsfOEiZjvg22PQg9cScvwIJYVaxBJYgsCCWJJPs95JxZ4WJMzKofotfef7f6Ya3ChFqlRT3hhP8xidhYu09pSto8E0/tqxEkwWBBJJJ+bO5nHc1klRGaajaQTANzHQW3xY4WJEzHopnPSFOSNOYkWMaYG/eR3fHbvxX5vi9RM75sKFRl1ACoCYggP7u+ha3/MiD52NnhYu09lQy2U4hqfMBqdamlIIVLSpfXqBsQALr37GTG2CLxKmV1Ba8fFesR16/wC0d4xpGUEQbjHYw2nsqAckwNNCJgqCJ3uJv44NjirAgWGO4yr/2Q=="/>
          <p:cNvSpPr/>
          <p:nvPr/>
        </p:nvSpPr>
        <p:spPr>
          <a:xfrm>
            <a:off x="307975" y="7937"/>
            <a:ext cx="304799" cy="30480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 txBox="1">
            <a:spLocks noGrp="1"/>
          </p:cNvSpPr>
          <p:nvPr>
            <p:ph type="title"/>
          </p:nvPr>
        </p:nvSpPr>
        <p:spPr>
          <a:xfrm>
            <a:off x="680320" y="753227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Trebuchet MS"/>
              <a:buNone/>
            </a:pPr>
            <a:r>
              <a:rPr lang="en-US"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Social Security and Medicare</a:t>
            </a:r>
          </a:p>
        </p:txBody>
      </p:sp>
      <p:sp>
        <p:nvSpPr>
          <p:cNvPr id="282" name="Shape 282"/>
          <p:cNvSpPr txBox="1">
            <a:spLocks noGrp="1"/>
          </p:cNvSpPr>
          <p:nvPr>
            <p:ph type="body" idx="1"/>
          </p:nvPr>
        </p:nvSpPr>
        <p:spPr>
          <a:xfrm>
            <a:off x="680320" y="2336873"/>
            <a:ext cx="9613861" cy="359931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Two deductions under the FICA heading.</a:t>
            </a:r>
          </a:p>
        </p:txBody>
      </p:sp>
      <p:pic>
        <p:nvPicPr>
          <p:cNvPr id="283" name="Shape 28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367325" y="2986891"/>
            <a:ext cx="3308483" cy="3325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Shape 288"/>
          <p:cNvSpPr txBox="1">
            <a:spLocks noGrp="1"/>
          </p:cNvSpPr>
          <p:nvPr>
            <p:ph type="title"/>
          </p:nvPr>
        </p:nvSpPr>
        <p:spPr>
          <a:xfrm>
            <a:off x="680320" y="753227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Trebuchet MS"/>
              <a:buNone/>
            </a:pPr>
            <a:r>
              <a:rPr lang="en-US"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Medicare	</a:t>
            </a:r>
          </a:p>
        </p:txBody>
      </p:sp>
      <p:sp>
        <p:nvSpPr>
          <p:cNvPr id="289" name="Shape 289"/>
          <p:cNvSpPr txBox="1">
            <a:spLocks noGrp="1"/>
          </p:cNvSpPr>
          <p:nvPr>
            <p:ph type="body" idx="1"/>
          </p:nvPr>
        </p:nvSpPr>
        <p:spPr>
          <a:xfrm>
            <a:off x="680322" y="2336873"/>
            <a:ext cx="5269718" cy="359931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Hospital and medical insurance for the elderly and disabled.</a:t>
            </a:r>
          </a:p>
        </p:txBody>
      </p:sp>
      <p:pic>
        <p:nvPicPr>
          <p:cNvPr id="290" name="Shape 29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825711" y="1293696"/>
            <a:ext cx="4739514" cy="510845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 txBox="1">
            <a:spLocks noGrp="1"/>
          </p:cNvSpPr>
          <p:nvPr>
            <p:ph type="title"/>
          </p:nvPr>
        </p:nvSpPr>
        <p:spPr>
          <a:xfrm>
            <a:off x="680320" y="753227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Trebuchet MS"/>
              <a:buNone/>
            </a:pPr>
            <a:r>
              <a:rPr lang="en-US"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W-2 Form	</a:t>
            </a:r>
          </a:p>
        </p:txBody>
      </p:sp>
      <p:sp>
        <p:nvSpPr>
          <p:cNvPr id="296" name="Shape 296"/>
          <p:cNvSpPr txBox="1">
            <a:spLocks noGrp="1"/>
          </p:cNvSpPr>
          <p:nvPr>
            <p:ph type="body" idx="1"/>
          </p:nvPr>
        </p:nvSpPr>
        <p:spPr>
          <a:xfrm>
            <a:off x="680320" y="2336873"/>
            <a:ext cx="9613861" cy="359931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The form used to report annual salary and money paid toward taxes.  It is used to file income taxes.</a:t>
            </a:r>
          </a:p>
        </p:txBody>
      </p:sp>
      <p:pic>
        <p:nvPicPr>
          <p:cNvPr id="297" name="Shape 29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417192" y="3204519"/>
            <a:ext cx="5019469" cy="33379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>
            <a:spLocks noGrp="1"/>
          </p:cNvSpPr>
          <p:nvPr>
            <p:ph type="title"/>
          </p:nvPr>
        </p:nvSpPr>
        <p:spPr>
          <a:xfrm>
            <a:off x="680320" y="753227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Trebuchet MS"/>
              <a:buNone/>
            </a:pPr>
            <a:r>
              <a:rPr lang="en-US"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Three Ways to be Paid</a:t>
            </a:r>
          </a:p>
        </p:txBody>
      </p:sp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680320" y="2336873"/>
            <a:ext cx="9613861" cy="359931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Payroll card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Direct deposit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Paycheck (least secure way to be paid…why?)</a:t>
            </a:r>
          </a:p>
        </p:txBody>
      </p:sp>
      <p:pic>
        <p:nvPicPr>
          <p:cNvPr id="211" name="Shape 2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98534" y="3261259"/>
            <a:ext cx="3855543" cy="2579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2" name="Shape 21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151548" y="3656526"/>
            <a:ext cx="3420414" cy="34204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>
            <a:spLocks noGrp="1"/>
          </p:cNvSpPr>
          <p:nvPr>
            <p:ph type="title"/>
          </p:nvPr>
        </p:nvSpPr>
        <p:spPr>
          <a:xfrm>
            <a:off x="680320" y="753227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Trebuchet MS"/>
              <a:buNone/>
            </a:pPr>
            <a:r>
              <a:rPr lang="en-US"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Pay Period	</a:t>
            </a:r>
          </a:p>
        </p:txBody>
      </p:sp>
      <p:sp>
        <p:nvSpPr>
          <p:cNvPr id="218" name="Shape 218"/>
          <p:cNvSpPr txBox="1">
            <a:spLocks noGrp="1"/>
          </p:cNvSpPr>
          <p:nvPr>
            <p:ph type="body" idx="1"/>
          </p:nvPr>
        </p:nvSpPr>
        <p:spPr>
          <a:xfrm>
            <a:off x="680320" y="2336873"/>
            <a:ext cx="9613861" cy="359931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The length of time for which an employee’s wages are calculated.  May be weekly, bi-weekly, or monthly.</a:t>
            </a:r>
          </a:p>
        </p:txBody>
      </p:sp>
      <p:pic>
        <p:nvPicPr>
          <p:cNvPr id="219" name="Shape 2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658451" y="3476737"/>
            <a:ext cx="3657600" cy="26090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>
            <a:spLocks noGrp="1"/>
          </p:cNvSpPr>
          <p:nvPr>
            <p:ph type="title"/>
          </p:nvPr>
        </p:nvSpPr>
        <p:spPr>
          <a:xfrm>
            <a:off x="680320" y="753227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Trebuchet MS"/>
              <a:buNone/>
            </a:pPr>
            <a:r>
              <a:rPr lang="en-US"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Gross Income	</a:t>
            </a:r>
          </a:p>
        </p:txBody>
      </p:sp>
      <p:sp>
        <p:nvSpPr>
          <p:cNvPr id="225" name="Shape 225"/>
          <p:cNvSpPr txBox="1">
            <a:spLocks noGrp="1"/>
          </p:cNvSpPr>
          <p:nvPr>
            <p:ph type="body" idx="1"/>
          </p:nvPr>
        </p:nvSpPr>
        <p:spPr>
          <a:xfrm>
            <a:off x="680320" y="2336873"/>
            <a:ext cx="9613861" cy="359931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The total amount you are paid before deductions.</a:t>
            </a:r>
          </a:p>
        </p:txBody>
      </p:sp>
      <p:pic>
        <p:nvPicPr>
          <p:cNvPr id="226" name="Shape 2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42541" y="3292882"/>
            <a:ext cx="4339328" cy="31460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 txBox="1">
            <a:spLocks noGrp="1"/>
          </p:cNvSpPr>
          <p:nvPr>
            <p:ph type="title"/>
          </p:nvPr>
        </p:nvSpPr>
        <p:spPr>
          <a:xfrm>
            <a:off x="680320" y="753227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Trebuchet MS"/>
              <a:buNone/>
            </a:pPr>
            <a:r>
              <a:rPr lang="en-US"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Net Income</a:t>
            </a:r>
          </a:p>
        </p:txBody>
      </p:sp>
      <p:sp>
        <p:nvSpPr>
          <p:cNvPr id="232" name="Shape 232"/>
          <p:cNvSpPr txBox="1">
            <a:spLocks noGrp="1"/>
          </p:cNvSpPr>
          <p:nvPr>
            <p:ph type="body" idx="1"/>
          </p:nvPr>
        </p:nvSpPr>
        <p:spPr>
          <a:xfrm>
            <a:off x="680320" y="2336873"/>
            <a:ext cx="9613861" cy="359931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The amount of money a person actually takes home.</a:t>
            </a:r>
          </a:p>
        </p:txBody>
      </p:sp>
      <p:pic>
        <p:nvPicPr>
          <p:cNvPr id="233" name="Shape 23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474299" y="989773"/>
            <a:ext cx="3013991" cy="54690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 txBox="1">
            <a:spLocks noGrp="1"/>
          </p:cNvSpPr>
          <p:nvPr>
            <p:ph type="title"/>
          </p:nvPr>
        </p:nvSpPr>
        <p:spPr>
          <a:xfrm>
            <a:off x="680320" y="753227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Trebuchet MS"/>
              <a:buNone/>
            </a:pPr>
            <a:r>
              <a:rPr lang="en-US"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W-4 and I-9</a:t>
            </a:r>
          </a:p>
        </p:txBody>
      </p:sp>
      <p:sp>
        <p:nvSpPr>
          <p:cNvPr id="239" name="Shape 239"/>
          <p:cNvSpPr txBox="1">
            <a:spLocks noGrp="1"/>
          </p:cNvSpPr>
          <p:nvPr>
            <p:ph type="body" idx="1"/>
          </p:nvPr>
        </p:nvSpPr>
        <p:spPr>
          <a:xfrm>
            <a:off x="680320" y="2336873"/>
            <a:ext cx="9613861" cy="359931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The two forms every person is required to complete before  being hired.</a:t>
            </a:r>
          </a:p>
        </p:txBody>
      </p:sp>
      <p:pic>
        <p:nvPicPr>
          <p:cNvPr id="240" name="Shape 24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129566" y="2781652"/>
            <a:ext cx="5444745" cy="39346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 txBox="1">
            <a:spLocks noGrp="1"/>
          </p:cNvSpPr>
          <p:nvPr>
            <p:ph type="title"/>
          </p:nvPr>
        </p:nvSpPr>
        <p:spPr>
          <a:xfrm>
            <a:off x="680320" y="753227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Trebuchet MS"/>
              <a:buNone/>
            </a:pPr>
            <a:r>
              <a:rPr lang="en-US"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I-9	</a:t>
            </a:r>
          </a:p>
        </p:txBody>
      </p:sp>
      <p:sp>
        <p:nvSpPr>
          <p:cNvPr id="246" name="Shape 246"/>
          <p:cNvSpPr txBox="1">
            <a:spLocks noGrp="1"/>
          </p:cNvSpPr>
          <p:nvPr>
            <p:ph type="body" idx="1"/>
          </p:nvPr>
        </p:nvSpPr>
        <p:spPr>
          <a:xfrm>
            <a:off x="680320" y="2336873"/>
            <a:ext cx="9613861" cy="359931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The form that shows if a person is eligible to work in the United States that shows legal residency or permission to work here.</a:t>
            </a:r>
          </a:p>
        </p:txBody>
      </p:sp>
      <p:pic>
        <p:nvPicPr>
          <p:cNvPr id="247" name="Shape 24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101261" y="3304564"/>
            <a:ext cx="4703335" cy="31343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 txBox="1">
            <a:spLocks noGrp="1"/>
          </p:cNvSpPr>
          <p:nvPr>
            <p:ph type="title"/>
          </p:nvPr>
        </p:nvSpPr>
        <p:spPr>
          <a:xfrm>
            <a:off x="680320" y="753227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Trebuchet MS"/>
              <a:buNone/>
            </a:pPr>
            <a:r>
              <a:rPr lang="en-US"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W-4 Form</a:t>
            </a:r>
          </a:p>
        </p:txBody>
      </p:sp>
      <p:sp>
        <p:nvSpPr>
          <p:cNvPr id="253" name="Shape 253"/>
          <p:cNvSpPr txBox="1">
            <a:spLocks noGrp="1"/>
          </p:cNvSpPr>
          <p:nvPr>
            <p:ph type="body" idx="1"/>
          </p:nvPr>
        </p:nvSpPr>
        <p:spPr>
          <a:xfrm>
            <a:off x="680320" y="2336873"/>
            <a:ext cx="9613861" cy="359931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Form used to report how much money is going be withheld for taxes each year.</a:t>
            </a:r>
          </a:p>
        </p:txBody>
      </p:sp>
      <p:pic>
        <p:nvPicPr>
          <p:cNvPr id="254" name="Shape 25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85622" y="3256074"/>
            <a:ext cx="6186479" cy="30545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 txBox="1">
            <a:spLocks noGrp="1"/>
          </p:cNvSpPr>
          <p:nvPr>
            <p:ph type="title"/>
          </p:nvPr>
        </p:nvSpPr>
        <p:spPr>
          <a:xfrm>
            <a:off x="680320" y="753227"/>
            <a:ext cx="9613861" cy="10809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Trebuchet MS"/>
              <a:buNone/>
            </a:pPr>
            <a:r>
              <a:rPr lang="en-US"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W-4 Form and Earnings</a:t>
            </a:r>
          </a:p>
        </p:txBody>
      </p:sp>
      <p:sp>
        <p:nvSpPr>
          <p:cNvPr id="260" name="Shape 260"/>
          <p:cNvSpPr txBox="1">
            <a:spLocks noGrp="1"/>
          </p:cNvSpPr>
          <p:nvPr>
            <p:ph type="body" idx="1"/>
          </p:nvPr>
        </p:nvSpPr>
        <p:spPr>
          <a:xfrm>
            <a:off x="680320" y="2336873"/>
            <a:ext cx="9613861" cy="359931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Two things that determine the amount of taxes withheld from a paycheck</a:t>
            </a:r>
          </a:p>
        </p:txBody>
      </p:sp>
      <p:pic>
        <p:nvPicPr>
          <p:cNvPr id="261" name="Shape 26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305522" y="2336873"/>
            <a:ext cx="2209799" cy="42005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rgbClr val="000000"/>
      </a:dk1>
      <a:lt1>
        <a:srgbClr val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244</Words>
  <Application>Microsoft Office PowerPoint</Application>
  <PresentationFormat>Widescreen</PresentationFormat>
  <Paragraphs>31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Trebuchet MS</vt:lpstr>
      <vt:lpstr>Berlin</vt:lpstr>
      <vt:lpstr>Planet Paycheck</vt:lpstr>
      <vt:lpstr>Three Ways to be Paid</vt:lpstr>
      <vt:lpstr>Pay Period </vt:lpstr>
      <vt:lpstr>Gross Income </vt:lpstr>
      <vt:lpstr>Net Income</vt:lpstr>
      <vt:lpstr>W-4 and I-9</vt:lpstr>
      <vt:lpstr>I-9 </vt:lpstr>
      <vt:lpstr>W-4 Form</vt:lpstr>
      <vt:lpstr>W-4 Form and Earnings</vt:lpstr>
      <vt:lpstr>Withholding Taxes</vt:lpstr>
      <vt:lpstr>FICA </vt:lpstr>
      <vt:lpstr>Social Security and Medicare</vt:lpstr>
      <vt:lpstr>Medicare </vt:lpstr>
      <vt:lpstr>W-2 Form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Planet Paycheck</dc:title>
  <dc:creator>Kallal, Nicole</dc:creator>
  <cp:lastModifiedBy>Kallal, Nicole</cp:lastModifiedBy>
  <cp:revision>1</cp:revision>
  <dcterms:modified xsi:type="dcterms:W3CDTF">2017-03-29T21:00:02Z</dcterms:modified>
</cp:coreProperties>
</file>