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296400"/>
  <p:embeddedFontLst>
    <p:embeddedFont>
      <p:font typeface="Domine"/>
      <p:regular r:id="rId18"/>
      <p:bold r:id="rId19"/>
    </p:embeddedFont>
    <p:embeddedFont>
      <p:font typeface="Questrial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estrial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Domine-bold.fntdata"/><Relationship Id="rId6" Type="http://schemas.openxmlformats.org/officeDocument/2006/relationships/slide" Target="slides/slide2.xml"/><Relationship Id="rId18" Type="http://schemas.openxmlformats.org/officeDocument/2006/relationships/font" Target="fonts/Domin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Relationship Id="rId3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Relationship Id="rId3" Type="http://schemas.openxmlformats.org/officeDocument/2006/relationships/image" Target="../media/image0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Relationship Id="rId3" Type="http://schemas.openxmlformats.org/officeDocument/2006/relationships/image" Target="../media/image0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Relationship Id="rId3" Type="http://schemas.openxmlformats.org/officeDocument/2006/relationships/image" Target="../media/image0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920833" y="1346945"/>
            <a:ext cx="10222992" cy="80682"/>
          </a:xfrm>
          <a:prstGeom prst="rect">
            <a:avLst/>
          </a:prstGeom>
          <a:blipFill rotWithShape="1">
            <a:blip r:embed="rId2">
              <a:alphaModFix amt="80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920833" y="4282762"/>
            <a:ext cx="10222992" cy="80682"/>
          </a:xfrm>
          <a:prstGeom prst="rect">
            <a:avLst/>
          </a:prstGeom>
          <a:blipFill rotWithShape="1">
            <a:blip r:embed="rId2">
              <a:alphaModFix amt="80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920833" y="1484779"/>
            <a:ext cx="10222992" cy="2743199"/>
          </a:xfrm>
          <a:prstGeom prst="rect">
            <a:avLst/>
          </a:prstGeom>
          <a:blipFill rotWithShape="1">
            <a:blip r:embed="rId2">
              <a:alphaModFix amt="8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8" name="Shape 18"/>
          <p:cNvGrpSpPr/>
          <p:nvPr/>
        </p:nvGrpSpPr>
        <p:grpSpPr>
          <a:xfrm>
            <a:off x="9649215" y="4068922"/>
            <a:ext cx="1080904" cy="1080901"/>
            <a:chOff x="9685338" y="4460675"/>
            <a:chExt cx="1080904" cy="1080901"/>
          </a:xfrm>
        </p:grpSpPr>
        <p:sp>
          <p:nvSpPr>
            <p:cNvPr id="19" name="Shape 19"/>
            <p:cNvSpPr/>
            <p:nvPr/>
          </p:nvSpPr>
          <p:spPr>
            <a:xfrm>
              <a:off x="9685338" y="4460675"/>
              <a:ext cx="1080904" cy="108090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9793428" y="4568764"/>
              <a:ext cx="864722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ctrTitle"/>
          </p:nvPr>
        </p:nvSpPr>
        <p:spPr>
          <a:xfrm>
            <a:off x="1051559" y="1432223"/>
            <a:ext cx="9966959" cy="3035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Font typeface="Questrial"/>
              <a:buNone/>
              <a:defRPr b="1" i="0" sz="7200" u="none" cap="none" strike="noStrike"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1069848" y="4389119"/>
            <a:ext cx="7891272" cy="10698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rgbClr val="725C7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9592732" y="4289333"/>
            <a:ext cx="1193868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Questrial"/>
              <a:buNone/>
              <a:defRPr b="1" i="0" sz="4800" u="none" cap="none" strike="noStrike"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 rot="5400000">
            <a:off x="4073651" y="-882395"/>
            <a:ext cx="4050791" cy="1005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 rot="5400000">
            <a:off x="7181849" y="2076450"/>
            <a:ext cx="5638800" cy="2552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Questrial"/>
              <a:buNone/>
              <a:defRPr b="1" i="0" sz="4800" u="none" cap="none" strike="noStrike"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 rot="5400000">
            <a:off x="2000249" y="-400049"/>
            <a:ext cx="5638800" cy="75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Questrial"/>
              <a:buNone/>
              <a:defRPr b="1" i="0" sz="4800" u="none" cap="none" strike="noStrike"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1069848" y="2121408"/>
            <a:ext cx="10058399" cy="40507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Questrial"/>
              <a:buNone/>
              <a:defRPr b="1" i="0" sz="4800" u="none" cap="none" strike="noStrike"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1069848" y="2194559"/>
            <a:ext cx="4754879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6364223" y="2194559"/>
            <a:ext cx="4754879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Questrial"/>
              <a:buNone/>
              <a:defRPr b="1" i="0" sz="4800" u="none" cap="none" strike="noStrike"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1066800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Noto Sans Symbols"/>
              <a:buNone/>
              <a:defRPr b="1" i="0" sz="2400" u="none" cap="none" strike="noStrike">
                <a:solidFill>
                  <a:srgbClr val="725C7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1069848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3339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-60959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-5587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-63500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-5842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6364223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Noto Sans Symbols"/>
              <a:buNone/>
              <a:defRPr b="1" i="0" sz="2400" u="none" cap="none" strike="noStrike">
                <a:solidFill>
                  <a:srgbClr val="725C7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6364223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3339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-60959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-5587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-63500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-5842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4917989"/>
            <a:ext cx="12192000" cy="1940009"/>
          </a:xfrm>
          <a:prstGeom prst="rect">
            <a:avLst/>
          </a:prstGeom>
          <a:blipFill rotWithShape="1">
            <a:blip r:embed="rId2">
              <a:alphaModFix amt="8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2167127" y="1225295"/>
            <a:ext cx="9281159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Font typeface="Questrial"/>
              <a:buNone/>
              <a:defRPr b="1" i="0" sz="7200" u="none" cap="none" strike="noStrike"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2165774" y="5020055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8593667" y="6272783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2182708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grpSp>
        <p:nvGrpSpPr>
          <p:cNvPr id="54" name="Shape 54"/>
          <p:cNvGrpSpPr/>
          <p:nvPr/>
        </p:nvGrpSpPr>
        <p:grpSpPr>
          <a:xfrm>
            <a:off x="897399" y="2325848"/>
            <a:ext cx="1080904" cy="1080901"/>
            <a:chOff x="9685338" y="4460675"/>
            <a:chExt cx="1080904" cy="1080901"/>
          </a:xfrm>
        </p:grpSpPr>
        <p:sp>
          <p:nvSpPr>
            <p:cNvPr id="55" name="Shape 55"/>
            <p:cNvSpPr/>
            <p:nvPr/>
          </p:nvSpPr>
          <p:spPr>
            <a:xfrm>
              <a:off x="9685338" y="4460675"/>
              <a:ext cx="1080904" cy="108090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9793428" y="4568764"/>
              <a:ext cx="864722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idx="12" type="sldNum"/>
          </p:nvPr>
        </p:nvSpPr>
        <p:spPr>
          <a:xfrm>
            <a:off x="843701" y="2506133"/>
            <a:ext cx="1188297" cy="720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Questrial"/>
              <a:buNone/>
              <a:defRPr b="1" i="0" sz="4800" u="none" cap="none" strike="noStrike"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8303739" y="0"/>
            <a:ext cx="3888258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8549639" y="685800"/>
            <a:ext cx="3200399" cy="17373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Questrial"/>
              <a:buNone/>
              <a:defRPr b="1" i="0" sz="3200" u="none" cap="none" strike="noStrike"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838200" y="685800"/>
            <a:ext cx="6711695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8549639" y="2423159"/>
            <a:ext cx="320039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grpSp>
        <p:nvGrpSpPr>
          <p:cNvPr id="74" name="Shape 74"/>
          <p:cNvGrpSpPr/>
          <p:nvPr/>
        </p:nvGrpSpPr>
        <p:grpSpPr>
          <a:xfrm>
            <a:off x="11401724" y="6229680"/>
            <a:ext cx="457199" cy="457199"/>
            <a:chOff x="11361456" y="6195812"/>
            <a:chExt cx="548639" cy="548639"/>
          </a:xfrm>
        </p:grpSpPr>
        <p:sp>
          <p:nvSpPr>
            <p:cNvPr id="75" name="Shape 75"/>
            <p:cNvSpPr/>
            <p:nvPr/>
          </p:nvSpPr>
          <p:spPr>
            <a:xfrm>
              <a:off x="11361456" y="6195812"/>
              <a:ext cx="548639" cy="548639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8303739" y="0"/>
            <a:ext cx="3888258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8549639" y="685800"/>
            <a:ext cx="3200399" cy="17373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Questrial"/>
              <a:buNone/>
              <a:defRPr b="1" i="0" sz="3200" u="none" cap="none" strike="noStrike"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5EEF0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8549639" y="2423159"/>
            <a:ext cx="320039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725C7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grpSp>
        <p:nvGrpSpPr>
          <p:cNvPr id="84" name="Shape 84"/>
          <p:cNvGrpSpPr/>
          <p:nvPr/>
        </p:nvGrpSpPr>
        <p:grpSpPr>
          <a:xfrm>
            <a:off x="11401724" y="6229680"/>
            <a:ext cx="457199" cy="457199"/>
            <a:chOff x="11361456" y="6195812"/>
            <a:chExt cx="548639" cy="548639"/>
          </a:xfrm>
        </p:grpSpPr>
        <p:sp>
          <p:nvSpPr>
            <p:cNvPr id="85" name="Shape 85"/>
            <p:cNvSpPr/>
            <p:nvPr/>
          </p:nvSpPr>
          <p:spPr>
            <a:xfrm>
              <a:off x="11361456" y="6195812"/>
              <a:ext cx="548639" cy="548639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Shape 87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Questrial"/>
              <a:buNone/>
              <a:defRPr b="1" i="0" sz="4800" u="none" cap="none" strike="noStrike"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069848" y="2121408"/>
            <a:ext cx="10058399" cy="40507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4C3D4C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grpSp>
        <p:nvGrpSpPr>
          <p:cNvPr id="10" name="Shape 10"/>
          <p:cNvGrpSpPr/>
          <p:nvPr/>
        </p:nvGrpSpPr>
        <p:grpSpPr>
          <a:xfrm>
            <a:off x="11401724" y="6229680"/>
            <a:ext cx="457199" cy="457199"/>
            <a:chOff x="11361456" y="6195812"/>
            <a:chExt cx="548639" cy="548639"/>
          </a:xfrm>
        </p:grpSpPr>
        <p:sp>
          <p:nvSpPr>
            <p:cNvPr id="11" name="Shape 11"/>
            <p:cNvSpPr/>
            <p:nvPr/>
          </p:nvSpPr>
          <p:spPr>
            <a:xfrm>
              <a:off x="11361456" y="6195812"/>
              <a:ext cx="548639" cy="548639"/>
            </a:xfrm>
            <a:prstGeom prst="ellipse">
              <a:avLst/>
            </a:prstGeom>
            <a:blipFill rotWithShape="1">
              <a:blip r:embed="rId1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Shape 13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06.png"/><Relationship Id="rId5" Type="http://schemas.openxmlformats.org/officeDocument/2006/relationships/image" Target="../media/image04.png"/><Relationship Id="rId6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kidshealth.org/teen/food_fitness/dieting/bmi.html" TargetMode="External"/><Relationship Id="rId4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1051559" y="1432223"/>
            <a:ext cx="9966959" cy="3035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SzPct val="25000"/>
              <a:buFont typeface="Questrial"/>
              <a:buNone/>
            </a:pPr>
            <a:r>
              <a:rPr b="1" i="0" lang="en-US" sz="7200" u="none" cap="none" strike="noStrike">
                <a:latin typeface="Questrial"/>
                <a:ea typeface="Questrial"/>
                <a:cs typeface="Questrial"/>
                <a:sym typeface="Questrial"/>
              </a:rPr>
              <a:t>Why Does It Matter What We Eat?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x="1069848" y="4389119"/>
            <a:ext cx="7891272" cy="1069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725C72"/>
                </a:solidFill>
                <a:latin typeface="Domine"/>
                <a:ea typeface="Domine"/>
                <a:cs typeface="Domine"/>
                <a:sym typeface="Domine"/>
              </a:rPr>
              <a:t>Healthy Eating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Questrial"/>
              <a:buNone/>
            </a:pPr>
            <a:r>
              <a:rPr b="1" i="0" lang="en-US" sz="4800" u="none" cap="none" strike="noStrike">
                <a:latin typeface="Questrial"/>
                <a:ea typeface="Questrial"/>
                <a:cs typeface="Questrial"/>
                <a:sym typeface="Questrial"/>
              </a:rPr>
              <a:t>Anemia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1066800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725C72"/>
                </a:solidFill>
                <a:latin typeface="Domine"/>
                <a:ea typeface="Domine"/>
                <a:cs typeface="Domine"/>
                <a:sym typeface="Domine"/>
              </a:rPr>
              <a:t>Description		</a:t>
            </a:r>
          </a:p>
        </p:txBody>
      </p:sp>
      <p:sp>
        <p:nvSpPr>
          <p:cNvPr id="182" name="Shape 182"/>
          <p:cNvSpPr txBox="1"/>
          <p:nvPr>
            <p:ph idx="2" type="body"/>
          </p:nvPr>
        </p:nvSpPr>
        <p:spPr>
          <a:xfrm>
            <a:off x="1069848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Low iron levels in blood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Fatigue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More common in girls due to menstruation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Common during puberty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83" name="Shape 183"/>
          <p:cNvSpPr txBox="1"/>
          <p:nvPr>
            <p:ph idx="3" type="body"/>
          </p:nvPr>
        </p:nvSpPr>
        <p:spPr>
          <a:xfrm>
            <a:off x="6364223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725C7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84" name="Shape 184"/>
          <p:cNvSpPr txBox="1"/>
          <p:nvPr>
            <p:ph idx="4" type="body"/>
          </p:nvPr>
        </p:nvSpPr>
        <p:spPr>
          <a:xfrm>
            <a:off x="6364223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descr="http://upload.wikimedia.org/wikipedia/commons/9/91/Symptoms_of_anemia.png"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0326" y="752452"/>
            <a:ext cx="6162674" cy="5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Questrial"/>
              <a:buNone/>
            </a:pPr>
            <a:r>
              <a:rPr b="1" i="0" lang="en-US" sz="4800" u="none" cap="none" strike="noStrike">
                <a:latin typeface="Questrial"/>
                <a:ea typeface="Questrial"/>
                <a:cs typeface="Questrial"/>
                <a:sym typeface="Questrial"/>
              </a:rPr>
              <a:t>Celiac Disease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1066800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725C72"/>
                </a:solidFill>
                <a:latin typeface="Domine"/>
                <a:ea typeface="Domine"/>
                <a:cs typeface="Domine"/>
                <a:sym typeface="Domine"/>
              </a:rPr>
              <a:t>Description	</a:t>
            </a:r>
          </a:p>
        </p:txBody>
      </p:sp>
      <p:sp>
        <p:nvSpPr>
          <p:cNvPr id="192" name="Shape 192"/>
          <p:cNvSpPr txBox="1"/>
          <p:nvPr>
            <p:ph idx="2" type="body"/>
          </p:nvPr>
        </p:nvSpPr>
        <p:spPr>
          <a:xfrm>
            <a:off x="1069848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Condition that prevents nutrients from being absorbed into the blood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Gluten allergy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Symptoms include diarrhea, abdominal pain and bloating, and weight loss</a:t>
            </a:r>
          </a:p>
        </p:txBody>
      </p:sp>
      <p:sp>
        <p:nvSpPr>
          <p:cNvPr id="193" name="Shape 193"/>
          <p:cNvSpPr txBox="1"/>
          <p:nvPr>
            <p:ph idx="4" type="body"/>
          </p:nvPr>
        </p:nvSpPr>
        <p:spPr>
          <a:xfrm>
            <a:off x="6364223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94" name="Shape 194"/>
          <p:cNvSpPr txBox="1"/>
          <p:nvPr>
            <p:ph idx="3" type="body"/>
          </p:nvPr>
        </p:nvSpPr>
        <p:spPr>
          <a:xfrm>
            <a:off x="6364223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725C7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1545" y="1015686"/>
            <a:ext cx="3900238" cy="48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Questrial"/>
              <a:buNone/>
            </a:pPr>
            <a:r>
              <a:rPr b="1" i="0" lang="en-US" sz="4800" u="none" cap="none" strike="noStrike">
                <a:latin typeface="Questrial"/>
                <a:ea typeface="Questrial"/>
                <a:cs typeface="Questrial"/>
                <a:sym typeface="Questrial"/>
              </a:rPr>
              <a:t>Osteoporosis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1066800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725C72"/>
                </a:solidFill>
                <a:latin typeface="Domine"/>
                <a:ea typeface="Domine"/>
                <a:cs typeface="Domine"/>
                <a:sym typeface="Domine"/>
              </a:rPr>
              <a:t>Description		</a:t>
            </a:r>
          </a:p>
        </p:txBody>
      </p:sp>
      <p:sp>
        <p:nvSpPr>
          <p:cNvPr id="202" name="Shape 202"/>
          <p:cNvSpPr txBox="1"/>
          <p:nvPr>
            <p:ph idx="2" type="body"/>
          </p:nvPr>
        </p:nvSpPr>
        <p:spPr>
          <a:xfrm>
            <a:off x="1069848" y="2743200"/>
            <a:ext cx="3025634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Thinning bones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Risk factors for osteoporosis include aging, being female, low body weight, smoking, and some medications. </a:t>
            </a:r>
          </a:p>
        </p:txBody>
      </p:sp>
      <p:sp>
        <p:nvSpPr>
          <p:cNvPr id="203" name="Shape 203"/>
          <p:cNvSpPr txBox="1"/>
          <p:nvPr>
            <p:ph idx="4" type="body"/>
          </p:nvPr>
        </p:nvSpPr>
        <p:spPr>
          <a:xfrm>
            <a:off x="6364223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204" name="Shape 204"/>
          <p:cNvSpPr txBox="1"/>
          <p:nvPr>
            <p:ph idx="3" type="body"/>
          </p:nvPr>
        </p:nvSpPr>
        <p:spPr>
          <a:xfrm>
            <a:off x="6364223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725C7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descr="http://www.osteoporosisprotocols.com/wp-content/uploads/2015/01/Body-Areas-Affected-By-Osteoporosis.jpg"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9344" y="1506829"/>
            <a:ext cx="7310490" cy="4205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Questrial"/>
              <a:buNone/>
            </a:pPr>
            <a:r>
              <a:rPr b="1" i="0" lang="en-US" sz="4800" u="none" cap="none" strike="noStrike">
                <a:latin typeface="Questrial"/>
                <a:ea typeface="Questrial"/>
                <a:cs typeface="Questrial"/>
                <a:sym typeface="Questrial"/>
              </a:rPr>
              <a:t>High Cholesterol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1066800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725C72"/>
                </a:solidFill>
                <a:latin typeface="Domine"/>
                <a:ea typeface="Domine"/>
                <a:cs typeface="Domine"/>
                <a:sym typeface="Domine"/>
              </a:rPr>
              <a:t>Description		</a:t>
            </a:r>
          </a:p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x="1069848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Cholesterol is found in saturated fats (mainly animal fats)</a:t>
            </a:r>
          </a:p>
          <a:p>
            <a:pPr indent="-182880" lvl="0" marL="18288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Cholesterol sticks to arteries and clogs them</a:t>
            </a:r>
          </a:p>
          <a:p>
            <a:pPr indent="-182880" lvl="0" marL="18288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Cholesterol is produced in our bodies</a:t>
            </a:r>
          </a:p>
          <a:p>
            <a:pPr indent="-182880" lvl="0" marL="182880" marR="0" rtl="0" algn="l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Affected by diet, genetics, age, weight</a:t>
            </a:r>
          </a:p>
        </p:txBody>
      </p:sp>
      <p:sp>
        <p:nvSpPr>
          <p:cNvPr id="213" name="Shape 213"/>
          <p:cNvSpPr txBox="1"/>
          <p:nvPr>
            <p:ph idx="3" type="body"/>
          </p:nvPr>
        </p:nvSpPr>
        <p:spPr>
          <a:xfrm>
            <a:off x="6364223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725C7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214" name="Shape 214"/>
          <p:cNvSpPr txBox="1"/>
          <p:nvPr>
            <p:ph idx="4" type="body"/>
          </p:nvPr>
        </p:nvSpPr>
        <p:spPr>
          <a:xfrm>
            <a:off x="6364223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descr="http://scinternalmed.com/wp-content/uploads/2014/09/Cholesterol-plaque.jpg"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1680" y="2614249"/>
            <a:ext cx="5240673" cy="3275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Questrial"/>
              <a:buNone/>
            </a:pPr>
            <a:r>
              <a:rPr b="1" i="0" lang="en-US" sz="4800" u="none" cap="none" strike="noStrike">
                <a:latin typeface="Questrial"/>
                <a:ea typeface="Questrial"/>
                <a:cs typeface="Questrial"/>
                <a:sym typeface="Questrial"/>
              </a:rPr>
              <a:t>The Facts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1069848" y="2121407"/>
            <a:ext cx="10058399" cy="4318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There are many </a:t>
            </a:r>
            <a:r>
              <a:rPr b="0" i="0" lang="en-US" sz="20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reasons</a:t>
            </a: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 (1) that we have to eat and there are many </a:t>
            </a:r>
            <a:r>
              <a:rPr b="0" i="0" lang="en-US" sz="20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influences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 (2) affecting what we eat.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8989" y="3437585"/>
            <a:ext cx="2406202" cy="240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10" y="2824417"/>
            <a:ext cx="3104621" cy="336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0230" y="4521132"/>
            <a:ext cx="1459300" cy="194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9532" y="3216705"/>
            <a:ext cx="2119668" cy="1741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Questrial"/>
              <a:buNone/>
            </a:pPr>
            <a:r>
              <a:rPr b="1" i="0" lang="en-US" sz="4800" u="none" cap="none" strike="noStrike">
                <a:latin typeface="Questrial"/>
                <a:ea typeface="Questrial"/>
                <a:cs typeface="Questrial"/>
                <a:sym typeface="Questrial"/>
              </a:rPr>
              <a:t>The Facts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1069848" y="2121408"/>
            <a:ext cx="10058399" cy="4050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Ultimately, food provides the </a:t>
            </a:r>
            <a:r>
              <a:rPr b="0" i="0" lang="en-US" sz="20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nutrients</a:t>
            </a: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 (3) that our body systems need to grow and reproduce.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The six essential nutrients are 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4. </a:t>
            </a:r>
            <a:r>
              <a:rPr b="0" i="0" lang="en-US" sz="18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vitamins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5. </a:t>
            </a:r>
            <a:r>
              <a:rPr b="0" i="0" lang="en-US" sz="18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water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6. </a:t>
            </a:r>
            <a:r>
              <a:rPr b="0" i="0" lang="en-US" sz="18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protein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7. </a:t>
            </a:r>
            <a:r>
              <a:rPr b="0" i="0" lang="en-US" sz="18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fat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8. </a:t>
            </a:r>
            <a:r>
              <a:rPr b="0" i="0" lang="en-US" sz="18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carbohydrates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9. </a:t>
            </a:r>
            <a:r>
              <a:rPr b="0" i="0" lang="en-US" sz="18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minerals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400"/>
              </a:spcBef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By consuming a diet consisting of the above foods, we are consuming a diet that is </a:t>
            </a:r>
            <a:r>
              <a:rPr b="0" i="0" lang="en-US" sz="20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nutrient-dense </a:t>
            </a: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(10).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8686" y="2665969"/>
            <a:ext cx="3304504" cy="3304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Questrial"/>
              <a:buNone/>
            </a:pPr>
            <a:r>
              <a:rPr b="1" i="0" lang="en-US" sz="4800" u="none" cap="none" strike="noStrike">
                <a:latin typeface="Questrial"/>
                <a:ea typeface="Questrial"/>
                <a:cs typeface="Questrial"/>
                <a:sym typeface="Questrial"/>
              </a:rPr>
              <a:t>The Facts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1069848" y="1815921"/>
            <a:ext cx="10058399" cy="4726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Poor food choices can also lead to other health conditions such as, </a:t>
            </a:r>
            <a:r>
              <a:rPr b="0" i="0" lang="en-US" sz="20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obesity</a:t>
            </a: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 (11), </a:t>
            </a:r>
            <a:r>
              <a:rPr b="0" i="0" lang="en-US" sz="20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hypertension</a:t>
            </a: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 (12), and </a:t>
            </a:r>
            <a:r>
              <a:rPr b="0" i="0" lang="en-US" sz="20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heart disease </a:t>
            </a: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(13).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One major reason we eat is for </a:t>
            </a:r>
            <a:r>
              <a:rPr b="0" i="0" lang="en-US" sz="20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calories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(14) and energy.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Our calorie needs vary based on 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18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Gender (15)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18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Age (16)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18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Activity levels (17)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18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Height (18)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18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Weight (19)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400"/>
              </a:spcBef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sng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Metabolism</a:t>
            </a: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 (20) is how fast our bodies burn calories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Questrial"/>
              <a:buNone/>
            </a:pPr>
            <a:br>
              <a:rPr b="1" i="0" lang="en-US" sz="4320" u="none" cap="none" strike="noStrike">
                <a:latin typeface="Questrial"/>
                <a:ea typeface="Questrial"/>
                <a:cs typeface="Questrial"/>
                <a:sym typeface="Questrial"/>
              </a:rPr>
            </a:br>
            <a:r>
              <a:rPr b="1" i="0" lang="en-US" sz="4320" u="none" cap="none" strike="noStrike">
                <a:latin typeface="Questrial"/>
                <a:ea typeface="Questrial"/>
                <a:cs typeface="Questrial"/>
                <a:sym typeface="Questrial"/>
              </a:rPr>
              <a:t>Diet-related diseases and special health conditions can affect what we do and don’t eat.</a:t>
            </a:r>
            <a:br>
              <a:rPr b="1" i="0" lang="en-US" sz="4320" u="none" cap="none" strike="noStrike">
                <a:latin typeface="Questrial"/>
                <a:ea typeface="Questrial"/>
                <a:cs typeface="Questrial"/>
                <a:sym typeface="Questrial"/>
              </a:rPr>
            </a:br>
            <a:r>
              <a:rPr b="1" i="0" lang="en-US" sz="4320" u="none" cap="none" strike="noStrike">
                <a:latin typeface="Questrial"/>
                <a:ea typeface="Questrial"/>
                <a:cs typeface="Questrial"/>
                <a:sym typeface="Questrial"/>
              </a:rPr>
              <a:t>	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1069848" y="2194559"/>
            <a:ext cx="4754879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Obesity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Hypertension (High Blood Pressure)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Type 2 Diabetes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Certain cancers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Student Athlete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Lactose-free</a:t>
            </a:r>
          </a:p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6364223" y="2194559"/>
            <a:ext cx="4754879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Anemia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Celiac Disease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High Cholesterol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Osteoporosis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Pregnancy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Questrial"/>
              <a:buNone/>
            </a:pPr>
            <a:r>
              <a:rPr b="1" i="0" lang="en-US" sz="4800" u="none" cap="none" strike="noStrike">
                <a:latin typeface="Questrial"/>
                <a:ea typeface="Questrial"/>
                <a:cs typeface="Questrial"/>
                <a:sym typeface="Questrial"/>
              </a:rPr>
              <a:t>Obesity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066800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725C72"/>
                </a:solidFill>
                <a:latin typeface="Domine"/>
                <a:ea typeface="Domine"/>
                <a:cs typeface="Domine"/>
                <a:sym typeface="Domine"/>
              </a:rPr>
              <a:t>Description		</a:t>
            </a:r>
          </a:p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1069848" y="2743200"/>
            <a:ext cx="2935481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772"/>
              <a:buFont typeface="Noto Sans Symbols"/>
              <a:buChar char="▪"/>
            </a:pPr>
            <a:r>
              <a:rPr b="0" i="0" lang="en-US" sz="222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BMI – Adult body mass index of greater than 30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772"/>
              <a:buFont typeface="Noto Sans Symbols"/>
              <a:buChar char="▪"/>
            </a:pPr>
            <a:r>
              <a:rPr b="0" i="0" lang="en-US" sz="2220" u="sng" cap="none" strike="noStrike">
                <a:solidFill>
                  <a:schemeClr val="hlink"/>
                </a:solidFill>
                <a:latin typeface="Domine"/>
                <a:ea typeface="Domine"/>
                <a:cs typeface="Domine"/>
                <a:sym typeface="Domine"/>
                <a:hlinkClick r:id="rId3"/>
              </a:rPr>
              <a:t>http://kidshealth.org/teen/food_fitness/dieting/bmi.html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772"/>
              <a:buFont typeface="Noto Sans Symbols"/>
              <a:buChar char="▪"/>
            </a:pPr>
            <a:r>
              <a:rPr b="0" i="0" lang="en-US" sz="222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Leads to other health issues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772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43" name="Shape 143"/>
          <p:cNvSpPr txBox="1"/>
          <p:nvPr>
            <p:ph idx="3" type="body"/>
          </p:nvPr>
        </p:nvSpPr>
        <p:spPr>
          <a:xfrm>
            <a:off x="6364223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725C7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44" name="Shape 144"/>
          <p:cNvSpPr txBox="1"/>
          <p:nvPr>
            <p:ph idx="4" type="body"/>
          </p:nvPr>
        </p:nvSpPr>
        <p:spPr>
          <a:xfrm>
            <a:off x="6364223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descr="http://mhadegree.org/files/2013/12/MedicalComplicationsofObesity.jpg" id="145" name="Shape 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5330" y="484631"/>
            <a:ext cx="7644682" cy="573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Questrial"/>
              <a:buNone/>
            </a:pPr>
            <a:r>
              <a:rPr b="1" i="0" lang="en-US" sz="4800" u="none" cap="none" strike="noStrike">
                <a:latin typeface="Questrial"/>
                <a:ea typeface="Questrial"/>
                <a:cs typeface="Questrial"/>
                <a:sym typeface="Questrial"/>
              </a:rPr>
              <a:t>Hypertension (High Blood Pressure)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1066800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725C72"/>
                </a:solidFill>
                <a:latin typeface="Domine"/>
                <a:ea typeface="Domine"/>
                <a:cs typeface="Domine"/>
                <a:sym typeface="Domine"/>
              </a:rPr>
              <a:t>Description			</a:t>
            </a:r>
          </a:p>
        </p:txBody>
      </p:sp>
      <p:sp>
        <p:nvSpPr>
          <p:cNvPr id="152" name="Shape 152"/>
          <p:cNvSpPr txBox="1"/>
          <p:nvPr>
            <p:ph idx="2" type="body"/>
          </p:nvPr>
        </p:nvSpPr>
        <p:spPr>
          <a:xfrm>
            <a:off x="1069848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772"/>
              <a:buFont typeface="Noto Sans Symbols"/>
              <a:buChar char="▪"/>
            </a:pPr>
            <a:r>
              <a:rPr b="0" i="0" lang="en-US" sz="222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The pressure of blood against our vessels and arteries</a:t>
            </a:r>
          </a:p>
          <a:p>
            <a:pPr indent="-182880" lvl="0" marL="18288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772"/>
              <a:buFont typeface="Noto Sans Symbols"/>
              <a:buChar char="▪"/>
            </a:pPr>
            <a:r>
              <a:rPr b="0" i="0" lang="en-US" sz="222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Most common in adults</a:t>
            </a:r>
          </a:p>
          <a:p>
            <a:pPr indent="-182880" lvl="0" marL="18288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772"/>
              <a:buFont typeface="Noto Sans Symbols"/>
              <a:buChar char="▪"/>
            </a:pPr>
            <a:r>
              <a:rPr b="0" i="0" lang="en-US" sz="222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Less than 120 over 80 is considered a normal</a:t>
            </a:r>
          </a:p>
          <a:p>
            <a:pPr indent="-182880" lvl="0" marL="18288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772"/>
              <a:buFont typeface="Noto Sans Symbols"/>
              <a:buChar char="▪"/>
            </a:pPr>
            <a:r>
              <a:rPr b="0" i="0" lang="en-US" sz="222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Can be inherited</a:t>
            </a:r>
          </a:p>
          <a:p>
            <a:pPr indent="-182880" lvl="0" marL="182880" marR="0" rtl="0" algn="l">
              <a:lnSpc>
                <a:spcPct val="70000"/>
              </a:lnSpc>
              <a:spcBef>
                <a:spcPts val="1200"/>
              </a:spcBef>
              <a:buClr>
                <a:schemeClr val="accent2"/>
              </a:buClr>
              <a:buSzPct val="85772"/>
              <a:buFont typeface="Noto Sans Symbols"/>
              <a:buChar char="▪"/>
            </a:pPr>
            <a:r>
              <a:rPr b="0" i="0" lang="en-US" sz="222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Puts a person at more risk for strokes, heart attacks, kidney failure, loss of vision, and atherosclerosis (hardening of the arteries)</a:t>
            </a:r>
          </a:p>
        </p:txBody>
      </p:sp>
      <p:sp>
        <p:nvSpPr>
          <p:cNvPr id="153" name="Shape 153"/>
          <p:cNvSpPr txBox="1"/>
          <p:nvPr>
            <p:ph idx="3" type="body"/>
          </p:nvPr>
        </p:nvSpPr>
        <p:spPr>
          <a:xfrm>
            <a:off x="6364223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725C7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54" name="Shape 154"/>
          <p:cNvSpPr txBox="1"/>
          <p:nvPr>
            <p:ph idx="4" type="body"/>
          </p:nvPr>
        </p:nvSpPr>
        <p:spPr>
          <a:xfrm>
            <a:off x="6364223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descr="https://cardiologydoc.files.wordpress.com/2012/02/hypertension-21.jpg"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7337" y="2132613"/>
            <a:ext cx="5788650" cy="367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Questrial"/>
              <a:buNone/>
            </a:pPr>
            <a:r>
              <a:rPr b="1" i="0" lang="en-US" sz="4800" u="none" cap="none" strike="noStrike">
                <a:latin typeface="Questrial"/>
                <a:ea typeface="Questrial"/>
                <a:cs typeface="Questrial"/>
                <a:sym typeface="Questrial"/>
              </a:rPr>
              <a:t>Type 2 Diabetes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1066800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725C72"/>
                </a:solidFill>
                <a:latin typeface="Domine"/>
                <a:ea typeface="Domine"/>
                <a:cs typeface="Domine"/>
                <a:sym typeface="Domine"/>
              </a:rPr>
              <a:t>Description	</a:t>
            </a:r>
          </a:p>
        </p:txBody>
      </p:sp>
      <p:sp>
        <p:nvSpPr>
          <p:cNvPr id="162" name="Shape 162"/>
          <p:cNvSpPr txBox="1"/>
          <p:nvPr>
            <p:ph idx="2" type="body"/>
          </p:nvPr>
        </p:nvSpPr>
        <p:spPr>
          <a:xfrm>
            <a:off x="1069848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772"/>
              <a:buFont typeface="Noto Sans Symbols"/>
              <a:buChar char="▪"/>
            </a:pPr>
            <a:r>
              <a:rPr b="0" i="0" lang="en-US" sz="222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Disease that affects how the body uses glucose </a:t>
            </a:r>
          </a:p>
          <a:p>
            <a:pPr indent="-182880" lvl="0" marL="18288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772"/>
              <a:buFont typeface="Noto Sans Symbols"/>
              <a:buChar char="▪"/>
            </a:pPr>
            <a:r>
              <a:rPr b="0" i="0" lang="en-US" sz="222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A person who is diabetic does not produce enough insulin to help sugar be absorbed into our cells</a:t>
            </a:r>
          </a:p>
          <a:p>
            <a:pPr indent="-182880" lvl="0" marL="18288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772"/>
              <a:buFont typeface="Noto Sans Symbols"/>
              <a:buChar char="▪"/>
            </a:pPr>
            <a:r>
              <a:rPr b="0" i="0" lang="en-US" sz="222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Most likely in someone who is overweight</a:t>
            </a:r>
          </a:p>
          <a:p>
            <a:pPr indent="-182880" lvl="0" marL="18288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772"/>
              <a:buFont typeface="Noto Sans Symbols"/>
              <a:buChar char="▪"/>
            </a:pPr>
            <a:r>
              <a:rPr b="0" i="0" lang="en-US" sz="222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Can be genetic</a:t>
            </a:r>
          </a:p>
          <a:p>
            <a:pPr indent="-182880" lvl="0" marL="182880" marR="0" rtl="0" algn="l">
              <a:lnSpc>
                <a:spcPct val="70000"/>
              </a:lnSpc>
              <a:spcBef>
                <a:spcPts val="1200"/>
              </a:spcBef>
              <a:buClr>
                <a:schemeClr val="accent2"/>
              </a:buClr>
              <a:buSzPct val="85772"/>
              <a:buFont typeface="Noto Sans Symbols"/>
              <a:buChar char="▪"/>
            </a:pPr>
            <a:r>
              <a:rPr b="0" i="0" lang="en-US" sz="222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Frequent urination, fatigue, thirst</a:t>
            </a:r>
          </a:p>
        </p:txBody>
      </p:sp>
      <p:sp>
        <p:nvSpPr>
          <p:cNvPr id="163" name="Shape 163"/>
          <p:cNvSpPr txBox="1"/>
          <p:nvPr>
            <p:ph idx="3" type="body"/>
          </p:nvPr>
        </p:nvSpPr>
        <p:spPr>
          <a:xfrm>
            <a:off x="6364223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725C7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64" name="Shape 164"/>
          <p:cNvSpPr txBox="1"/>
          <p:nvPr>
            <p:ph idx="4" type="body"/>
          </p:nvPr>
        </p:nvSpPr>
        <p:spPr>
          <a:xfrm>
            <a:off x="6364223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descr="http://www.metacure.com/wp-content/uploads/2011/02/What-causes-diabetes.png"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8850" y="928695"/>
            <a:ext cx="6153149" cy="5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Questrial"/>
              <a:buNone/>
            </a:pPr>
            <a:r>
              <a:rPr b="1" i="0" lang="en-US" sz="4800" u="none" cap="none" strike="noStrike">
                <a:latin typeface="Questrial"/>
                <a:ea typeface="Questrial"/>
                <a:cs typeface="Questrial"/>
                <a:sym typeface="Questrial"/>
              </a:rPr>
              <a:t>Pregnancy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1066800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725C72"/>
                </a:solidFill>
                <a:latin typeface="Domine"/>
                <a:ea typeface="Domine"/>
                <a:cs typeface="Domine"/>
                <a:sym typeface="Domine"/>
              </a:rPr>
              <a:t>Description	</a:t>
            </a:r>
          </a:p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1069848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Need special nutrients to help growing baby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Folic acid</a:t>
            </a: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73" name="Shape 173"/>
          <p:cNvSpPr txBox="1"/>
          <p:nvPr>
            <p:ph idx="3" type="body"/>
          </p:nvPr>
        </p:nvSpPr>
        <p:spPr>
          <a:xfrm>
            <a:off x="6364223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725C7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74" name="Shape 174"/>
          <p:cNvSpPr txBox="1"/>
          <p:nvPr>
            <p:ph idx="4" type="body"/>
          </p:nvPr>
        </p:nvSpPr>
        <p:spPr>
          <a:xfrm>
            <a:off x="6364223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descr="http://intermountainhealthcare.org/~/media/Images/Modules/Blog/Posts/2013/10/what%2020to%2020eat%2020when%2020expecting.jpg?h=379&amp;mw=612&amp;w=612"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2458" y="1632599"/>
            <a:ext cx="6327006" cy="3918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od Type">
  <a:themeElements>
    <a:clrScheme name="Wood Type">
      <a:dk1>
        <a:srgbClr val="000000"/>
      </a:dk1>
      <a:lt1>
        <a:srgbClr val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